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4"/>
  </p:notesMasterIdLst>
  <p:sldIdLst>
    <p:sldId id="2561" r:id="rId2"/>
    <p:sldId id="2562" r:id="rId3"/>
    <p:sldId id="2563" r:id="rId4"/>
    <p:sldId id="2564" r:id="rId5"/>
    <p:sldId id="2565" r:id="rId6"/>
    <p:sldId id="2566" r:id="rId7"/>
    <p:sldId id="2567" r:id="rId8"/>
    <p:sldId id="2568" r:id="rId9"/>
    <p:sldId id="2569" r:id="rId10"/>
    <p:sldId id="2570" r:id="rId11"/>
    <p:sldId id="2571" r:id="rId12"/>
    <p:sldId id="2572"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6" autoAdjust="0"/>
    <p:restoredTop sz="94660"/>
  </p:normalViewPr>
  <p:slideViewPr>
    <p:cSldViewPr snapToGrid="0">
      <p:cViewPr>
        <p:scale>
          <a:sx n="75" d="100"/>
          <a:sy n="75" d="100"/>
        </p:scale>
        <p:origin x="2208" y="7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diagrams/_rels/data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image" Target="../media/image10.jpeg"/></Relationships>
</file>

<file path=ppt/diagrams/_rels/data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image" Target="../media/image14.jpeg"/></Relationships>
</file>

<file path=ppt/diagrams/_rels/drawing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image" Target="../media/image10.jpeg"/></Relationships>
</file>

<file path=ppt/diagrams/_rels/drawing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image" Target="../media/image14.jpeg"/></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F5F69D2-22FB-4469-B176-CD499C2D0913}" type="doc">
      <dgm:prSet loTypeId="urn:microsoft.com/office/officeart/2024/3/layout/verticalVisualTextBlock1" loCatId="Picture" qsTypeId="urn:microsoft.com/office/officeart/2005/8/quickstyle/simple4" qsCatId="simple" csTypeId="urn:microsoft.com/office/officeart/2005/8/colors/accent0_3" csCatId="mainScheme" phldr="1"/>
      <dgm:spPr/>
      <dgm:t>
        <a:bodyPr/>
        <a:lstStyle/>
        <a:p>
          <a:endParaRPr lang="en-US"/>
        </a:p>
      </dgm:t>
    </dgm:pt>
    <dgm:pt modelId="{E82C104A-BFB5-4400-B5D2-2A4AAD5F4BB7}">
      <dgm:prSet/>
      <dgm:spPr/>
      <dgm:t>
        <a:bodyPr/>
        <a:lstStyle/>
        <a:p>
          <a:pPr>
            <a:lnSpc>
              <a:spcPct val="100000"/>
            </a:lnSpc>
            <a:defRPr b="1"/>
          </a:pPr>
          <a:r>
            <a:rPr lang="en-US"/>
            <a:t>Effects of Caffeine</a:t>
          </a:r>
        </a:p>
      </dgm:t>
    </dgm:pt>
    <dgm:pt modelId="{472DC926-EA73-44F6-9DC0-2E95B270A33F}" type="parTrans" cxnId="{A6918A6C-4E5D-4F56-B6E3-C3C0F25D7FB7}">
      <dgm:prSet/>
      <dgm:spPr/>
      <dgm:t>
        <a:bodyPr/>
        <a:lstStyle/>
        <a:p>
          <a:endParaRPr lang="en-US"/>
        </a:p>
      </dgm:t>
    </dgm:pt>
    <dgm:pt modelId="{A2B93AEE-0F7F-4C06-97F9-25229CB2F8E3}" type="sibTrans" cxnId="{A6918A6C-4E5D-4F56-B6E3-C3C0F25D7FB7}">
      <dgm:prSet/>
      <dgm:spPr/>
      <dgm:t>
        <a:bodyPr/>
        <a:lstStyle/>
        <a:p>
          <a:pPr>
            <a:lnSpc>
              <a:spcPct val="100000"/>
            </a:lnSpc>
            <a:defRPr b="1"/>
          </a:pPr>
          <a:endParaRPr lang="en-US"/>
        </a:p>
      </dgm:t>
    </dgm:pt>
    <dgm:pt modelId="{D756C75F-BC2B-4735-AA85-AAE43D7252EE}">
      <dgm:prSet/>
      <dgm:spPr/>
      <dgm:t>
        <a:bodyPr/>
        <a:lstStyle/>
        <a:p>
          <a:pPr>
            <a:lnSpc>
              <a:spcPct val="100000"/>
            </a:lnSpc>
          </a:pPr>
          <a:r>
            <a:rPr lang="en-US"/>
            <a:t>High caffeine intake can lead to increased anxiety levels and disrupt normal sleep patterns, affecting overall well-being.</a:t>
          </a:r>
        </a:p>
      </dgm:t>
    </dgm:pt>
    <dgm:pt modelId="{3F87DC3A-35C2-4AB3-AD3C-7079A5A31D62}" type="parTrans" cxnId="{4A1C23E9-34FB-486F-B55D-E0AA5E340B14}">
      <dgm:prSet/>
      <dgm:spPr/>
      <dgm:t>
        <a:bodyPr/>
        <a:lstStyle/>
        <a:p>
          <a:endParaRPr lang="en-US"/>
        </a:p>
      </dgm:t>
    </dgm:pt>
    <dgm:pt modelId="{214DE30A-4609-4550-B721-092582635F7A}" type="sibTrans" cxnId="{4A1C23E9-34FB-486F-B55D-E0AA5E340B14}">
      <dgm:prSet/>
      <dgm:spPr/>
      <dgm:t>
        <a:bodyPr/>
        <a:lstStyle/>
        <a:p>
          <a:endParaRPr lang="en-US"/>
        </a:p>
      </dgm:t>
    </dgm:pt>
    <dgm:pt modelId="{BCDFB1B0-3535-47C2-A556-9F6210157037}">
      <dgm:prSet/>
      <dgm:spPr/>
      <dgm:t>
        <a:bodyPr/>
        <a:lstStyle/>
        <a:p>
          <a:pPr>
            <a:lnSpc>
              <a:spcPct val="100000"/>
            </a:lnSpc>
            <a:defRPr b="1"/>
          </a:pPr>
          <a:r>
            <a:rPr lang="en-US"/>
            <a:t>Anxiety Triggers</a:t>
          </a:r>
        </a:p>
      </dgm:t>
    </dgm:pt>
    <dgm:pt modelId="{352D71D4-FEC9-4BEB-B402-6B66B2494FA6}" type="parTrans" cxnId="{8482ABF3-B428-40A4-BD0B-B09DCD64B73D}">
      <dgm:prSet/>
      <dgm:spPr/>
      <dgm:t>
        <a:bodyPr/>
        <a:lstStyle/>
        <a:p>
          <a:endParaRPr lang="en-US"/>
        </a:p>
      </dgm:t>
    </dgm:pt>
    <dgm:pt modelId="{5A77D4E1-4697-440D-B8ED-357E226B0B98}" type="sibTrans" cxnId="{8482ABF3-B428-40A4-BD0B-B09DCD64B73D}">
      <dgm:prSet/>
      <dgm:spPr/>
      <dgm:t>
        <a:bodyPr/>
        <a:lstStyle/>
        <a:p>
          <a:pPr>
            <a:lnSpc>
              <a:spcPct val="100000"/>
            </a:lnSpc>
            <a:defRPr b="1"/>
          </a:pPr>
          <a:endParaRPr lang="en-US"/>
        </a:p>
      </dgm:t>
    </dgm:pt>
    <dgm:pt modelId="{F104C4BA-D358-4684-945C-558EA38C145D}">
      <dgm:prSet/>
      <dgm:spPr/>
      <dgm:t>
        <a:bodyPr/>
        <a:lstStyle/>
        <a:p>
          <a:pPr>
            <a:lnSpc>
              <a:spcPct val="100000"/>
            </a:lnSpc>
          </a:pPr>
          <a:r>
            <a:rPr lang="en-US"/>
            <a:t>Individuals prone to anxiety may experience exacerbated symptoms from drinking coffee, highlighting the need for careful consumption.</a:t>
          </a:r>
        </a:p>
      </dgm:t>
    </dgm:pt>
    <dgm:pt modelId="{93E8EC44-39B9-434C-ABFD-CCEEE571EA6D}" type="parTrans" cxnId="{462EF9DC-8F37-40E2-BC32-1352E93E5C0F}">
      <dgm:prSet/>
      <dgm:spPr/>
      <dgm:t>
        <a:bodyPr/>
        <a:lstStyle/>
        <a:p>
          <a:endParaRPr lang="en-US"/>
        </a:p>
      </dgm:t>
    </dgm:pt>
    <dgm:pt modelId="{A501C61D-B7DF-4C1D-A513-20D8E285DEAA}" type="sibTrans" cxnId="{462EF9DC-8F37-40E2-BC32-1352E93E5C0F}">
      <dgm:prSet/>
      <dgm:spPr/>
      <dgm:t>
        <a:bodyPr/>
        <a:lstStyle/>
        <a:p>
          <a:endParaRPr lang="en-US"/>
        </a:p>
      </dgm:t>
    </dgm:pt>
    <dgm:pt modelId="{D4E37F37-43A5-4512-8BE3-CDBAE03B031B}">
      <dgm:prSet/>
      <dgm:spPr/>
      <dgm:t>
        <a:bodyPr/>
        <a:lstStyle/>
        <a:p>
          <a:pPr>
            <a:lnSpc>
              <a:spcPct val="100000"/>
            </a:lnSpc>
            <a:defRPr b="1"/>
          </a:pPr>
          <a:r>
            <a:rPr lang="en-US"/>
            <a:t>Monitoring Consumption</a:t>
          </a:r>
        </a:p>
      </dgm:t>
    </dgm:pt>
    <dgm:pt modelId="{AFC81892-8B70-43B3-8F8D-50262CA066B2}" type="parTrans" cxnId="{A4576FA6-2F7A-4B3A-B638-1AB534D28D51}">
      <dgm:prSet/>
      <dgm:spPr/>
      <dgm:t>
        <a:bodyPr/>
        <a:lstStyle/>
        <a:p>
          <a:endParaRPr lang="en-US"/>
        </a:p>
      </dgm:t>
    </dgm:pt>
    <dgm:pt modelId="{C77A8D4B-7A7B-42E0-BEFE-743B72980882}" type="sibTrans" cxnId="{A4576FA6-2F7A-4B3A-B638-1AB534D28D51}">
      <dgm:prSet/>
      <dgm:spPr/>
      <dgm:t>
        <a:bodyPr/>
        <a:lstStyle/>
        <a:p>
          <a:endParaRPr lang="en-US"/>
        </a:p>
      </dgm:t>
    </dgm:pt>
    <dgm:pt modelId="{9D2D61CF-575F-4BA8-B747-04BEE8DE5A7A}">
      <dgm:prSet/>
      <dgm:spPr/>
      <dgm:t>
        <a:bodyPr/>
        <a:lstStyle/>
        <a:p>
          <a:pPr>
            <a:lnSpc>
              <a:spcPct val="100000"/>
            </a:lnSpc>
          </a:pPr>
          <a:r>
            <a:rPr lang="en-US"/>
            <a:t>It is essential for individuals with anxiety to monitor their caffeine consumption to help manage symptoms effectively.</a:t>
          </a:r>
        </a:p>
      </dgm:t>
    </dgm:pt>
    <dgm:pt modelId="{39AF2966-AB7C-4377-AD2C-DF1029E4E519}" type="parTrans" cxnId="{6950FBD0-10F3-4F26-BB47-D4D372DFEA58}">
      <dgm:prSet/>
      <dgm:spPr/>
      <dgm:t>
        <a:bodyPr/>
        <a:lstStyle/>
        <a:p>
          <a:endParaRPr lang="en-US"/>
        </a:p>
      </dgm:t>
    </dgm:pt>
    <dgm:pt modelId="{0BDB2324-85CA-46F5-86D0-6AD46CB05130}" type="sibTrans" cxnId="{6950FBD0-10F3-4F26-BB47-D4D372DFEA58}">
      <dgm:prSet/>
      <dgm:spPr/>
      <dgm:t>
        <a:bodyPr/>
        <a:lstStyle/>
        <a:p>
          <a:endParaRPr lang="en-US"/>
        </a:p>
      </dgm:t>
    </dgm:pt>
    <dgm:pt modelId="{B33F8886-41F3-4A39-9C04-D693C90C452A}" type="pres">
      <dgm:prSet presAssocID="{FF5F69D2-22FB-4469-B176-CD499C2D0913}" presName="Root" presStyleCnt="0">
        <dgm:presLayoutVars>
          <dgm:dir/>
          <dgm:resizeHandles val="exact"/>
        </dgm:presLayoutVars>
      </dgm:prSet>
      <dgm:spPr/>
    </dgm:pt>
    <dgm:pt modelId="{44D91FA0-AB34-488A-81D4-62487B5BE1FD}" type="pres">
      <dgm:prSet presAssocID="{E82C104A-BFB5-4400-B5D2-2A4AAD5F4BB7}" presName="Composite" presStyleCnt="0"/>
      <dgm:spPr/>
    </dgm:pt>
    <dgm:pt modelId="{685128C5-3DCC-4B05-A70B-ADCC8B5BEE37}" type="pres">
      <dgm:prSet presAssocID="{E82C104A-BFB5-4400-B5D2-2A4AAD5F4BB7}" presName="Picture" presStyleLbl="node1" presStyleIdx="0" presStyleCnt="3"/>
      <dgm:spPr>
        <a:blipFill>
          <a:blip xmlns:r="http://schemas.openxmlformats.org/officeDocument/2006/relationships" r:embed="rId1">
            <a:extLst>
              <a:ext uri="{28A0092B-C50C-407E-A947-70E740481C1C}">
                <a14:useLocalDpi xmlns:a14="http://schemas.microsoft.com/office/drawing/2010/main" val="0"/>
              </a:ext>
            </a:extLst>
          </a:blip>
          <a:srcRect r="33254" b="6"/>
          <a:stretch/>
        </a:blipFill>
      </dgm:spPr>
      <dgm:extLst>
        <a:ext uri="{E40237B7-FDA0-4F09-8148-C483321AD2D9}">
          <dgm14:cNvPr xmlns:dgm14="http://schemas.microsoft.com/office/drawing/2010/diagram" id="0" name="" descr="coffee cup, coffee grounds and coffee beans. Coffee fortune, imagine. Home, happy husband and wife symbol, made of coffee beans.Happiness imagined in coffee fortune telling, male and female stick figure."/>
        </a:ext>
      </dgm:extLst>
    </dgm:pt>
    <dgm:pt modelId="{AEDE1DEB-E51F-411C-B556-AB21B950A804}" type="pres">
      <dgm:prSet presAssocID="{E82C104A-BFB5-4400-B5D2-2A4AAD5F4BB7}" presName="Subtitle" presStyleLbl="revTx" presStyleIdx="0" presStyleCnt="6">
        <dgm:presLayoutVars>
          <dgm:chMax val="0"/>
          <dgm:bulletEnabled/>
        </dgm:presLayoutVars>
      </dgm:prSet>
      <dgm:spPr/>
    </dgm:pt>
    <dgm:pt modelId="{323CBCFD-54FC-49E2-80A7-65B11A662106}" type="pres">
      <dgm:prSet presAssocID="{E82C104A-BFB5-4400-B5D2-2A4AAD5F4BB7}" presName="Description" presStyleLbl="revTx" presStyleIdx="1" presStyleCnt="6">
        <dgm:presLayoutVars>
          <dgm:bulletEnabled/>
        </dgm:presLayoutVars>
      </dgm:prSet>
      <dgm:spPr/>
    </dgm:pt>
    <dgm:pt modelId="{95DC9DD6-3098-4870-B534-5D2972A88255}" type="pres">
      <dgm:prSet presAssocID="{A2B93AEE-0F7F-4C06-97F9-25229CB2F8E3}" presName="sibTrans" presStyleLbl="sibTrans2D1" presStyleIdx="0" presStyleCnt="0"/>
      <dgm:spPr/>
    </dgm:pt>
    <dgm:pt modelId="{D099F439-9D14-43E5-9E71-4757FF9F72D5}" type="pres">
      <dgm:prSet presAssocID="{BCDFB1B0-3535-47C2-A556-9F6210157037}" presName="Composite" presStyleCnt="0"/>
      <dgm:spPr/>
    </dgm:pt>
    <dgm:pt modelId="{54D83858-203C-460B-A8A6-EEE0D327F599}" type="pres">
      <dgm:prSet presAssocID="{BCDFB1B0-3535-47C2-A556-9F6210157037}" presName="Picture" presStyleLbl="node1" presStyleIdx="1" presStyleCnt="3"/>
      <dgm:spPr>
        <a:blipFill>
          <a:blip xmlns:r="http://schemas.openxmlformats.org/officeDocument/2006/relationships" r:embed="rId2">
            <a:extLst>
              <a:ext uri="{28A0092B-C50C-407E-A947-70E740481C1C}">
                <a14:useLocalDpi xmlns:a14="http://schemas.microsoft.com/office/drawing/2010/main" val="0"/>
              </a:ext>
            </a:extLst>
          </a:blip>
          <a:srcRect l="19138" r="14116" b="6"/>
          <a:stretch/>
        </a:blipFill>
      </dgm:spPr>
      <dgm:extLst>
        <a:ext uri="{E40237B7-FDA0-4F09-8148-C483321AD2D9}">
          <dgm14:cNvPr xmlns:dgm14="http://schemas.microsoft.com/office/drawing/2010/diagram" id="0" name="" descr="Woman with long hair, wearing sweater, holding cup and drinking"/>
        </a:ext>
      </dgm:extLst>
    </dgm:pt>
    <dgm:pt modelId="{453356C3-58A0-42A9-8EA8-0D571769F977}" type="pres">
      <dgm:prSet presAssocID="{BCDFB1B0-3535-47C2-A556-9F6210157037}" presName="Subtitle" presStyleLbl="revTx" presStyleIdx="2" presStyleCnt="6">
        <dgm:presLayoutVars>
          <dgm:chMax val="0"/>
          <dgm:bulletEnabled/>
        </dgm:presLayoutVars>
      </dgm:prSet>
      <dgm:spPr/>
    </dgm:pt>
    <dgm:pt modelId="{CF8AEC86-EA38-41EA-A11B-21D3FCE6FA92}" type="pres">
      <dgm:prSet presAssocID="{BCDFB1B0-3535-47C2-A556-9F6210157037}" presName="Description" presStyleLbl="revTx" presStyleIdx="3" presStyleCnt="6">
        <dgm:presLayoutVars>
          <dgm:bulletEnabled/>
        </dgm:presLayoutVars>
      </dgm:prSet>
      <dgm:spPr/>
    </dgm:pt>
    <dgm:pt modelId="{F18A2375-3559-4D94-B424-C9F7A309FDC6}" type="pres">
      <dgm:prSet presAssocID="{5A77D4E1-4697-440D-B8ED-357E226B0B98}" presName="sibTrans" presStyleLbl="sibTrans2D1" presStyleIdx="0" presStyleCnt="0"/>
      <dgm:spPr/>
    </dgm:pt>
    <dgm:pt modelId="{7549519D-F460-4BDA-8DB0-44279BDEFEAB}" type="pres">
      <dgm:prSet presAssocID="{D4E37F37-43A5-4512-8BE3-CDBAE03B031B}" presName="Composite" presStyleCnt="0"/>
      <dgm:spPr/>
    </dgm:pt>
    <dgm:pt modelId="{8640D23B-93A8-4F6B-8E69-8616380B15A1}" type="pres">
      <dgm:prSet presAssocID="{D4E37F37-43A5-4512-8BE3-CDBAE03B031B}" presName="Picture" presStyleLbl="nod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l="26355" r="6899" b="6"/>
          <a:stretch/>
        </a:blipFill>
      </dgm:spPr>
      <dgm:extLst>
        <a:ext uri="{E40237B7-FDA0-4F09-8148-C483321AD2D9}">
          <dgm14:cNvPr xmlns:dgm14="http://schemas.microsoft.com/office/drawing/2010/diagram" id="0" name="" descr="Blank sheet of notebook with cup of coffee and coffee beans"/>
        </a:ext>
      </dgm:extLst>
    </dgm:pt>
    <dgm:pt modelId="{BAC53663-26EC-46A8-B581-11AE03CC3256}" type="pres">
      <dgm:prSet presAssocID="{D4E37F37-43A5-4512-8BE3-CDBAE03B031B}" presName="Subtitle" presStyleLbl="revTx" presStyleIdx="4" presStyleCnt="6">
        <dgm:presLayoutVars>
          <dgm:chMax val="0"/>
          <dgm:bulletEnabled/>
        </dgm:presLayoutVars>
      </dgm:prSet>
      <dgm:spPr/>
    </dgm:pt>
    <dgm:pt modelId="{3408ED9C-9365-4C30-B2FC-19FBAF0B199A}" type="pres">
      <dgm:prSet presAssocID="{D4E37F37-43A5-4512-8BE3-CDBAE03B031B}" presName="Description" presStyleLbl="revTx" presStyleIdx="5" presStyleCnt="6">
        <dgm:presLayoutVars>
          <dgm:bulletEnabled/>
        </dgm:presLayoutVars>
      </dgm:prSet>
      <dgm:spPr/>
    </dgm:pt>
  </dgm:ptLst>
  <dgm:cxnLst>
    <dgm:cxn modelId="{7E303E1D-1F3D-45C1-873B-E35E32EF6981}" type="presOf" srcId="{5A77D4E1-4697-440D-B8ED-357E226B0B98}" destId="{F18A2375-3559-4D94-B424-C9F7A309FDC6}" srcOrd="0" destOrd="0" presId="urn:microsoft.com/office/officeart/2024/3/layout/verticalVisualTextBlock1"/>
    <dgm:cxn modelId="{586E653C-3F62-4C39-90F5-871169C40AFA}" type="presOf" srcId="{FF5F69D2-22FB-4469-B176-CD499C2D0913}" destId="{B33F8886-41F3-4A39-9C04-D693C90C452A}" srcOrd="0" destOrd="0" presId="urn:microsoft.com/office/officeart/2024/3/layout/verticalVisualTextBlock1"/>
    <dgm:cxn modelId="{A6918A6C-4E5D-4F56-B6E3-C3C0F25D7FB7}" srcId="{FF5F69D2-22FB-4469-B176-CD499C2D0913}" destId="{E82C104A-BFB5-4400-B5D2-2A4AAD5F4BB7}" srcOrd="0" destOrd="0" parTransId="{472DC926-EA73-44F6-9DC0-2E95B270A33F}" sibTransId="{A2B93AEE-0F7F-4C06-97F9-25229CB2F8E3}"/>
    <dgm:cxn modelId="{1100C06D-BD4A-4175-8913-F9B5CA5DC012}" type="presOf" srcId="{9D2D61CF-575F-4BA8-B747-04BEE8DE5A7A}" destId="{3408ED9C-9365-4C30-B2FC-19FBAF0B199A}" srcOrd="0" destOrd="0" presId="urn:microsoft.com/office/officeart/2024/3/layout/verticalVisualTextBlock1"/>
    <dgm:cxn modelId="{AA2C3F88-AD0E-4440-8030-6D14EC8B476A}" type="presOf" srcId="{E82C104A-BFB5-4400-B5D2-2A4AAD5F4BB7}" destId="{AEDE1DEB-E51F-411C-B556-AB21B950A804}" srcOrd="0" destOrd="0" presId="urn:microsoft.com/office/officeart/2024/3/layout/verticalVisualTextBlock1"/>
    <dgm:cxn modelId="{5D47A08C-D518-40C4-B663-20FAD1987571}" type="presOf" srcId="{F104C4BA-D358-4684-945C-558EA38C145D}" destId="{CF8AEC86-EA38-41EA-A11B-21D3FCE6FA92}" srcOrd="0" destOrd="0" presId="urn:microsoft.com/office/officeart/2024/3/layout/verticalVisualTextBlock1"/>
    <dgm:cxn modelId="{F0F1148F-CC6A-4D98-A3C0-CA21428E3403}" type="presOf" srcId="{A2B93AEE-0F7F-4C06-97F9-25229CB2F8E3}" destId="{95DC9DD6-3098-4870-B534-5D2972A88255}" srcOrd="0" destOrd="0" presId="urn:microsoft.com/office/officeart/2024/3/layout/verticalVisualTextBlock1"/>
    <dgm:cxn modelId="{A4576FA6-2F7A-4B3A-B638-1AB534D28D51}" srcId="{FF5F69D2-22FB-4469-B176-CD499C2D0913}" destId="{D4E37F37-43A5-4512-8BE3-CDBAE03B031B}" srcOrd="2" destOrd="0" parTransId="{AFC81892-8B70-43B3-8F8D-50262CA066B2}" sibTransId="{C77A8D4B-7A7B-42E0-BEFE-743B72980882}"/>
    <dgm:cxn modelId="{AE8B45CF-FE09-474A-9A4B-368F1F6832B1}" type="presOf" srcId="{D4E37F37-43A5-4512-8BE3-CDBAE03B031B}" destId="{BAC53663-26EC-46A8-B581-11AE03CC3256}" srcOrd="0" destOrd="0" presId="urn:microsoft.com/office/officeart/2024/3/layout/verticalVisualTextBlock1"/>
    <dgm:cxn modelId="{6950FBD0-10F3-4F26-BB47-D4D372DFEA58}" srcId="{D4E37F37-43A5-4512-8BE3-CDBAE03B031B}" destId="{9D2D61CF-575F-4BA8-B747-04BEE8DE5A7A}" srcOrd="0" destOrd="0" parTransId="{39AF2966-AB7C-4377-AD2C-DF1029E4E519}" sibTransId="{0BDB2324-85CA-46F5-86D0-6AD46CB05130}"/>
    <dgm:cxn modelId="{462EF9DC-8F37-40E2-BC32-1352E93E5C0F}" srcId="{BCDFB1B0-3535-47C2-A556-9F6210157037}" destId="{F104C4BA-D358-4684-945C-558EA38C145D}" srcOrd="0" destOrd="0" parTransId="{93E8EC44-39B9-434C-ABFD-CCEEE571EA6D}" sibTransId="{A501C61D-B7DF-4C1D-A513-20D8E285DEAA}"/>
    <dgm:cxn modelId="{240D33DE-72A3-4698-B69E-2219369387EA}" type="presOf" srcId="{D756C75F-BC2B-4735-AA85-AAE43D7252EE}" destId="{323CBCFD-54FC-49E2-80A7-65B11A662106}" srcOrd="0" destOrd="0" presId="urn:microsoft.com/office/officeart/2024/3/layout/verticalVisualTextBlock1"/>
    <dgm:cxn modelId="{2B0D43E5-F2DA-4132-A114-E0985578DE6C}" type="presOf" srcId="{BCDFB1B0-3535-47C2-A556-9F6210157037}" destId="{453356C3-58A0-42A9-8EA8-0D571769F977}" srcOrd="0" destOrd="0" presId="urn:microsoft.com/office/officeart/2024/3/layout/verticalVisualTextBlock1"/>
    <dgm:cxn modelId="{4A1C23E9-34FB-486F-B55D-E0AA5E340B14}" srcId="{E82C104A-BFB5-4400-B5D2-2A4AAD5F4BB7}" destId="{D756C75F-BC2B-4735-AA85-AAE43D7252EE}" srcOrd="0" destOrd="0" parTransId="{3F87DC3A-35C2-4AB3-AD3C-7079A5A31D62}" sibTransId="{214DE30A-4609-4550-B721-092582635F7A}"/>
    <dgm:cxn modelId="{8482ABF3-B428-40A4-BD0B-B09DCD64B73D}" srcId="{FF5F69D2-22FB-4469-B176-CD499C2D0913}" destId="{BCDFB1B0-3535-47C2-A556-9F6210157037}" srcOrd="1" destOrd="0" parTransId="{352D71D4-FEC9-4BEB-B402-6B66B2494FA6}" sibTransId="{5A77D4E1-4697-440D-B8ED-357E226B0B98}"/>
    <dgm:cxn modelId="{035DAB11-DDE9-49BA-BA22-26578720EFA9}" type="presParOf" srcId="{B33F8886-41F3-4A39-9C04-D693C90C452A}" destId="{44D91FA0-AB34-488A-81D4-62487B5BE1FD}" srcOrd="0" destOrd="0" presId="urn:microsoft.com/office/officeart/2024/3/layout/verticalVisualTextBlock1"/>
    <dgm:cxn modelId="{03E0AC03-B7FC-42C0-B6DF-8FF653A0C6B6}" type="presParOf" srcId="{44D91FA0-AB34-488A-81D4-62487B5BE1FD}" destId="{685128C5-3DCC-4B05-A70B-ADCC8B5BEE37}" srcOrd="0" destOrd="0" presId="urn:microsoft.com/office/officeart/2024/3/layout/verticalVisualTextBlock1"/>
    <dgm:cxn modelId="{735649B9-35E5-40A8-B891-2FA6753DDEA5}" type="presParOf" srcId="{44D91FA0-AB34-488A-81D4-62487B5BE1FD}" destId="{AEDE1DEB-E51F-411C-B556-AB21B950A804}" srcOrd="1" destOrd="0" presId="urn:microsoft.com/office/officeart/2024/3/layout/verticalVisualTextBlock1"/>
    <dgm:cxn modelId="{7855A1D7-15C4-48D9-9AE1-9035343EB9EF}" type="presParOf" srcId="{44D91FA0-AB34-488A-81D4-62487B5BE1FD}" destId="{323CBCFD-54FC-49E2-80A7-65B11A662106}" srcOrd="2" destOrd="0" presId="urn:microsoft.com/office/officeart/2024/3/layout/verticalVisualTextBlock1"/>
    <dgm:cxn modelId="{7072B16F-EF1A-4F01-AFAE-8DB772CC9BDC}" type="presParOf" srcId="{B33F8886-41F3-4A39-9C04-D693C90C452A}" destId="{95DC9DD6-3098-4870-B534-5D2972A88255}" srcOrd="1" destOrd="0" presId="urn:microsoft.com/office/officeart/2024/3/layout/verticalVisualTextBlock1"/>
    <dgm:cxn modelId="{0E5E4BC5-E247-45A9-B532-0EA8238351D0}" type="presParOf" srcId="{B33F8886-41F3-4A39-9C04-D693C90C452A}" destId="{D099F439-9D14-43E5-9E71-4757FF9F72D5}" srcOrd="2" destOrd="0" presId="urn:microsoft.com/office/officeart/2024/3/layout/verticalVisualTextBlock1"/>
    <dgm:cxn modelId="{E95C5521-784B-4B63-9D1F-D7A45D377A13}" type="presParOf" srcId="{D099F439-9D14-43E5-9E71-4757FF9F72D5}" destId="{54D83858-203C-460B-A8A6-EEE0D327F599}" srcOrd="0" destOrd="0" presId="urn:microsoft.com/office/officeart/2024/3/layout/verticalVisualTextBlock1"/>
    <dgm:cxn modelId="{B34856C4-4C06-4279-A400-079196A2D157}" type="presParOf" srcId="{D099F439-9D14-43E5-9E71-4757FF9F72D5}" destId="{453356C3-58A0-42A9-8EA8-0D571769F977}" srcOrd="1" destOrd="0" presId="urn:microsoft.com/office/officeart/2024/3/layout/verticalVisualTextBlock1"/>
    <dgm:cxn modelId="{52406B16-B70D-42A9-8F7D-CBB315005F9B}" type="presParOf" srcId="{D099F439-9D14-43E5-9E71-4757FF9F72D5}" destId="{CF8AEC86-EA38-41EA-A11B-21D3FCE6FA92}" srcOrd="2" destOrd="0" presId="urn:microsoft.com/office/officeart/2024/3/layout/verticalVisualTextBlock1"/>
    <dgm:cxn modelId="{ED3A2051-F3F1-49DD-AC26-F8FAD4950A71}" type="presParOf" srcId="{B33F8886-41F3-4A39-9C04-D693C90C452A}" destId="{F18A2375-3559-4D94-B424-C9F7A309FDC6}" srcOrd="3" destOrd="0" presId="urn:microsoft.com/office/officeart/2024/3/layout/verticalVisualTextBlock1"/>
    <dgm:cxn modelId="{1F7C40AA-0A6D-4F15-AE90-BB75717FF841}" type="presParOf" srcId="{B33F8886-41F3-4A39-9C04-D693C90C452A}" destId="{7549519D-F460-4BDA-8DB0-44279BDEFEAB}" srcOrd="4" destOrd="0" presId="urn:microsoft.com/office/officeart/2024/3/layout/verticalVisualTextBlock1"/>
    <dgm:cxn modelId="{9D6B9E6A-4D38-4E8C-A4F1-83B557E98D2C}" type="presParOf" srcId="{7549519D-F460-4BDA-8DB0-44279BDEFEAB}" destId="{8640D23B-93A8-4F6B-8E69-8616380B15A1}" srcOrd="0" destOrd="0" presId="urn:microsoft.com/office/officeart/2024/3/layout/verticalVisualTextBlock1"/>
    <dgm:cxn modelId="{1E383EF3-AAE4-4372-9CA3-367C968C53A3}" type="presParOf" srcId="{7549519D-F460-4BDA-8DB0-44279BDEFEAB}" destId="{BAC53663-26EC-46A8-B581-11AE03CC3256}" srcOrd="1" destOrd="0" presId="urn:microsoft.com/office/officeart/2024/3/layout/verticalVisualTextBlock1"/>
    <dgm:cxn modelId="{256B8397-94A3-4151-8D12-868B1256D3BF}" type="presParOf" srcId="{7549519D-F460-4BDA-8DB0-44279BDEFEAB}" destId="{3408ED9C-9365-4C30-B2FC-19FBAF0B199A}" srcOrd="2" destOrd="0" presId="urn:microsoft.com/office/officeart/2024/3/layout/verticalVisualTextBlock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B688587-593B-4FA1-B602-65BA431C4D7D}" type="doc">
      <dgm:prSet loTypeId="urn:microsoft.com/office/officeart/2024/3/layout/verticalVisualTextBlock1" loCatId="Picture" qsTypeId="urn:microsoft.com/office/officeart/2005/8/quickstyle/simple4" qsCatId="simple" csTypeId="urn:microsoft.com/office/officeart/2005/8/colors/accent0_2" csCatId="mainScheme" phldr="1"/>
      <dgm:spPr/>
      <dgm:t>
        <a:bodyPr/>
        <a:lstStyle/>
        <a:p>
          <a:endParaRPr lang="en-US"/>
        </a:p>
      </dgm:t>
    </dgm:pt>
    <dgm:pt modelId="{5AD5F7B2-E643-489D-9026-A779CEFC8B53}">
      <dgm:prSet/>
      <dgm:spPr/>
      <dgm:t>
        <a:bodyPr/>
        <a:lstStyle/>
        <a:p>
          <a:pPr>
            <a:lnSpc>
              <a:spcPct val="100000"/>
            </a:lnSpc>
            <a:defRPr b="1"/>
          </a:pPr>
          <a:r>
            <a:rPr lang="en-US"/>
            <a:t>Positive Effects of Coffee</a:t>
          </a:r>
        </a:p>
      </dgm:t>
    </dgm:pt>
    <dgm:pt modelId="{B5AB3AE2-C960-4241-A72A-E543B43CD04E}" type="parTrans" cxnId="{3D34E2B9-00E0-474E-8748-FAA4B1897E87}">
      <dgm:prSet/>
      <dgm:spPr/>
      <dgm:t>
        <a:bodyPr/>
        <a:lstStyle/>
        <a:p>
          <a:endParaRPr lang="en-US"/>
        </a:p>
      </dgm:t>
    </dgm:pt>
    <dgm:pt modelId="{6756CB70-329C-4E51-A2D0-5C8072DDECD8}" type="sibTrans" cxnId="{3D34E2B9-00E0-474E-8748-FAA4B1897E87}">
      <dgm:prSet/>
      <dgm:spPr/>
      <dgm:t>
        <a:bodyPr/>
        <a:lstStyle/>
        <a:p>
          <a:pPr>
            <a:lnSpc>
              <a:spcPct val="100000"/>
            </a:lnSpc>
            <a:defRPr b="1"/>
          </a:pPr>
          <a:endParaRPr lang="en-US"/>
        </a:p>
      </dgm:t>
    </dgm:pt>
    <dgm:pt modelId="{BC199A05-0EDF-4E08-BF19-1B37F0C36E1D}">
      <dgm:prSet/>
      <dgm:spPr/>
      <dgm:t>
        <a:bodyPr/>
        <a:lstStyle/>
        <a:p>
          <a:pPr>
            <a:lnSpc>
              <a:spcPct val="100000"/>
            </a:lnSpc>
          </a:pPr>
          <a:r>
            <a:rPr lang="en-US"/>
            <a:t>Coffee can enhance alertness, improve concentration, and boost cognitive function when consumed in moderation.</a:t>
          </a:r>
        </a:p>
      </dgm:t>
    </dgm:pt>
    <dgm:pt modelId="{60829B78-1930-4151-A51D-9E7AFE3D9168}" type="parTrans" cxnId="{2940EDC5-2A2E-4E88-B18A-3BDF16C71E8A}">
      <dgm:prSet/>
      <dgm:spPr/>
      <dgm:t>
        <a:bodyPr/>
        <a:lstStyle/>
        <a:p>
          <a:endParaRPr lang="en-US"/>
        </a:p>
      </dgm:t>
    </dgm:pt>
    <dgm:pt modelId="{AF644F6F-0654-4A43-8442-76DDD8F17C45}" type="sibTrans" cxnId="{2940EDC5-2A2E-4E88-B18A-3BDF16C71E8A}">
      <dgm:prSet/>
      <dgm:spPr/>
      <dgm:t>
        <a:bodyPr/>
        <a:lstStyle/>
        <a:p>
          <a:endParaRPr lang="en-US"/>
        </a:p>
      </dgm:t>
    </dgm:pt>
    <dgm:pt modelId="{0CAD9EEF-8410-4244-9024-AAFD74F02918}">
      <dgm:prSet/>
      <dgm:spPr/>
      <dgm:t>
        <a:bodyPr/>
        <a:lstStyle/>
        <a:p>
          <a:pPr>
            <a:lnSpc>
              <a:spcPct val="100000"/>
            </a:lnSpc>
            <a:defRPr b="1"/>
          </a:pPr>
          <a:r>
            <a:rPr lang="en-US"/>
            <a:t>Negative Effects of Coffee</a:t>
          </a:r>
        </a:p>
      </dgm:t>
    </dgm:pt>
    <dgm:pt modelId="{914A48E9-F943-4E1B-ADFC-8F25D383C9F7}" type="parTrans" cxnId="{8D2B60FD-60FA-4EDB-9F14-90E38599DFA6}">
      <dgm:prSet/>
      <dgm:spPr/>
      <dgm:t>
        <a:bodyPr/>
        <a:lstStyle/>
        <a:p>
          <a:endParaRPr lang="en-US"/>
        </a:p>
      </dgm:t>
    </dgm:pt>
    <dgm:pt modelId="{9AB12DC3-BE26-4E19-AE79-CAE89CA6E412}" type="sibTrans" cxnId="{8D2B60FD-60FA-4EDB-9F14-90E38599DFA6}">
      <dgm:prSet/>
      <dgm:spPr/>
      <dgm:t>
        <a:bodyPr/>
        <a:lstStyle/>
        <a:p>
          <a:pPr>
            <a:lnSpc>
              <a:spcPct val="100000"/>
            </a:lnSpc>
            <a:defRPr b="1"/>
          </a:pPr>
          <a:endParaRPr lang="en-US"/>
        </a:p>
      </dgm:t>
    </dgm:pt>
    <dgm:pt modelId="{5D7B69B2-B531-4186-B53D-B092E075B2F8}">
      <dgm:prSet/>
      <dgm:spPr/>
      <dgm:t>
        <a:bodyPr/>
        <a:lstStyle/>
        <a:p>
          <a:pPr>
            <a:lnSpc>
              <a:spcPct val="100000"/>
            </a:lnSpc>
          </a:pPr>
          <a:r>
            <a:rPr lang="en-US"/>
            <a:t>Excessive coffee consumption may lead to anxiety, insomnia, and other negative impacts on mental health.</a:t>
          </a:r>
        </a:p>
      </dgm:t>
    </dgm:pt>
    <dgm:pt modelId="{766E0C8F-5B92-4A0A-86AC-16DF49AA31FE}" type="parTrans" cxnId="{64B9A88A-2D3B-4D00-8C1B-B874DA61C57F}">
      <dgm:prSet/>
      <dgm:spPr/>
      <dgm:t>
        <a:bodyPr/>
        <a:lstStyle/>
        <a:p>
          <a:endParaRPr lang="en-US"/>
        </a:p>
      </dgm:t>
    </dgm:pt>
    <dgm:pt modelId="{C1E10A08-02B5-4CDB-BCE5-A7025A62FE02}" type="sibTrans" cxnId="{64B9A88A-2D3B-4D00-8C1B-B874DA61C57F}">
      <dgm:prSet/>
      <dgm:spPr/>
      <dgm:t>
        <a:bodyPr/>
        <a:lstStyle/>
        <a:p>
          <a:endParaRPr lang="en-US"/>
        </a:p>
      </dgm:t>
    </dgm:pt>
    <dgm:pt modelId="{5EB846E9-24F4-47A5-B202-D1AE39D887C5}">
      <dgm:prSet/>
      <dgm:spPr/>
      <dgm:t>
        <a:bodyPr/>
        <a:lstStyle/>
        <a:p>
          <a:pPr>
            <a:lnSpc>
              <a:spcPct val="100000"/>
            </a:lnSpc>
            <a:defRPr b="1"/>
          </a:pPr>
          <a:r>
            <a:rPr lang="en-US"/>
            <a:t>Importance of Moderation</a:t>
          </a:r>
        </a:p>
      </dgm:t>
    </dgm:pt>
    <dgm:pt modelId="{BD15F7BA-E7AE-4951-BEB9-E312766BB563}" type="parTrans" cxnId="{A710BCA4-23AC-4A2C-95B2-176FA45B361C}">
      <dgm:prSet/>
      <dgm:spPr/>
      <dgm:t>
        <a:bodyPr/>
        <a:lstStyle/>
        <a:p>
          <a:endParaRPr lang="en-US"/>
        </a:p>
      </dgm:t>
    </dgm:pt>
    <dgm:pt modelId="{FCBCE783-1B25-47B5-A0C9-5005F60A670A}" type="sibTrans" cxnId="{A710BCA4-23AC-4A2C-95B2-176FA45B361C}">
      <dgm:prSet/>
      <dgm:spPr/>
      <dgm:t>
        <a:bodyPr/>
        <a:lstStyle/>
        <a:p>
          <a:endParaRPr lang="en-US"/>
        </a:p>
      </dgm:t>
    </dgm:pt>
    <dgm:pt modelId="{FAB60340-8DB5-457B-B26C-A303FF1CFBE9}">
      <dgm:prSet/>
      <dgm:spPr/>
      <dgm:t>
        <a:bodyPr/>
        <a:lstStyle/>
        <a:p>
          <a:pPr>
            <a:lnSpc>
              <a:spcPct val="100000"/>
            </a:lnSpc>
          </a:pPr>
          <a:r>
            <a:rPr lang="en-US"/>
            <a:t>Understanding the balance of coffee consumption can help maximize its benefits while minimizing its risks.</a:t>
          </a:r>
        </a:p>
      </dgm:t>
    </dgm:pt>
    <dgm:pt modelId="{5A7493E6-8C69-4C99-A2DE-EAA35A0E9304}" type="parTrans" cxnId="{B36E5262-CB82-480F-9998-67D6FE22AF4D}">
      <dgm:prSet/>
      <dgm:spPr/>
      <dgm:t>
        <a:bodyPr/>
        <a:lstStyle/>
        <a:p>
          <a:endParaRPr lang="en-US"/>
        </a:p>
      </dgm:t>
    </dgm:pt>
    <dgm:pt modelId="{CA7172A5-DEAB-40CA-B496-26E10A25133F}" type="sibTrans" cxnId="{B36E5262-CB82-480F-9998-67D6FE22AF4D}">
      <dgm:prSet/>
      <dgm:spPr/>
      <dgm:t>
        <a:bodyPr/>
        <a:lstStyle/>
        <a:p>
          <a:endParaRPr lang="en-US"/>
        </a:p>
      </dgm:t>
    </dgm:pt>
    <dgm:pt modelId="{F5A93680-F272-4FC9-9717-E96C6AE1D427}" type="pres">
      <dgm:prSet presAssocID="{AB688587-593B-4FA1-B602-65BA431C4D7D}" presName="Root" presStyleCnt="0">
        <dgm:presLayoutVars>
          <dgm:dir/>
          <dgm:resizeHandles val="exact"/>
        </dgm:presLayoutVars>
      </dgm:prSet>
      <dgm:spPr/>
    </dgm:pt>
    <dgm:pt modelId="{C179B790-351A-4502-A19F-53B8F6C352EA}" type="pres">
      <dgm:prSet presAssocID="{5AD5F7B2-E643-489D-9026-A779CEFC8B53}" presName="Composite" presStyleCnt="0"/>
      <dgm:spPr/>
    </dgm:pt>
    <dgm:pt modelId="{6864276C-C7DD-4440-AFCA-29057FCCA9D1}" type="pres">
      <dgm:prSet presAssocID="{5AD5F7B2-E643-489D-9026-A779CEFC8B53}" presName="Picture" presStyleLbl="node1" presStyleIdx="0" presStyleCnt="3"/>
      <dgm:spPr>
        <a:blipFill>
          <a:blip xmlns:r="http://schemas.openxmlformats.org/officeDocument/2006/relationships" r:embed="rId1">
            <a:extLst>
              <a:ext uri="{28A0092B-C50C-407E-A947-70E740481C1C}">
                <a14:useLocalDpi xmlns:a14="http://schemas.microsoft.com/office/drawing/2010/main" val="0"/>
              </a:ext>
            </a:extLst>
          </a:blip>
          <a:srcRect l="19874" r="13380" b="6"/>
          <a:stretch/>
        </a:blipFill>
      </dgm:spPr>
      <dgm:extLst>
        <a:ext uri="{E40237B7-FDA0-4F09-8148-C483321AD2D9}">
          <dgm14:cNvPr xmlns:dgm14="http://schemas.microsoft.com/office/drawing/2010/diagram" id="0" name="" descr="A mature man sits with a blank expression, looking down, thoroughly miserable, into hi9s steaming cup of coffee."/>
        </a:ext>
      </dgm:extLst>
    </dgm:pt>
    <dgm:pt modelId="{F8ED075C-7013-4290-A83C-24620A84562C}" type="pres">
      <dgm:prSet presAssocID="{5AD5F7B2-E643-489D-9026-A779CEFC8B53}" presName="Subtitle" presStyleLbl="revTx" presStyleIdx="0" presStyleCnt="6">
        <dgm:presLayoutVars>
          <dgm:chMax val="0"/>
          <dgm:bulletEnabled/>
        </dgm:presLayoutVars>
      </dgm:prSet>
      <dgm:spPr/>
    </dgm:pt>
    <dgm:pt modelId="{A4A5480E-C6A5-434D-97FC-5A6CBA6E5B89}" type="pres">
      <dgm:prSet presAssocID="{5AD5F7B2-E643-489D-9026-A779CEFC8B53}" presName="Description" presStyleLbl="revTx" presStyleIdx="1" presStyleCnt="6">
        <dgm:presLayoutVars>
          <dgm:bulletEnabled/>
        </dgm:presLayoutVars>
      </dgm:prSet>
      <dgm:spPr/>
    </dgm:pt>
    <dgm:pt modelId="{F14D6184-325B-49CD-8F44-AC9A0BACFF90}" type="pres">
      <dgm:prSet presAssocID="{6756CB70-329C-4E51-A2D0-5C8072DDECD8}" presName="sibTrans" presStyleLbl="sibTrans2D1" presStyleIdx="0" presStyleCnt="0"/>
      <dgm:spPr/>
    </dgm:pt>
    <dgm:pt modelId="{33125F00-14D1-45CB-8C4E-F75BD04DBAC1}" type="pres">
      <dgm:prSet presAssocID="{0CAD9EEF-8410-4244-9024-AAFD74F02918}" presName="Composite" presStyleCnt="0"/>
      <dgm:spPr/>
    </dgm:pt>
    <dgm:pt modelId="{33E8C3BE-F5B6-4949-A95C-F72FD9A4DE5C}" type="pres">
      <dgm:prSet presAssocID="{0CAD9EEF-8410-4244-9024-AAFD74F02918}" presName="Picture" presStyleLbl="node1" presStyleIdx="1" presStyleCnt="3"/>
      <dgm:spPr>
        <a:blipFill>
          <a:blip xmlns:r="http://schemas.openxmlformats.org/officeDocument/2006/relationships" r:embed="rId2">
            <a:extLst>
              <a:ext uri="{28A0092B-C50C-407E-A947-70E740481C1C}">
                <a14:useLocalDpi xmlns:a14="http://schemas.microsoft.com/office/drawing/2010/main" val="0"/>
              </a:ext>
            </a:extLst>
          </a:blip>
          <a:srcRect t="1739" r="-6" b="18256"/>
          <a:stretch/>
        </a:blipFill>
      </dgm:spPr>
      <dgm:extLst>
        <a:ext uri="{E40237B7-FDA0-4F09-8148-C483321AD2D9}">
          <dgm14:cNvPr xmlns:dgm14="http://schemas.microsoft.com/office/drawing/2010/diagram" id="0" name="" descr="Cup of coffee 3D pattern"/>
        </a:ext>
      </dgm:extLst>
    </dgm:pt>
    <dgm:pt modelId="{EC89901B-70F1-4988-9CC6-AC2D74813D42}" type="pres">
      <dgm:prSet presAssocID="{0CAD9EEF-8410-4244-9024-AAFD74F02918}" presName="Subtitle" presStyleLbl="revTx" presStyleIdx="2" presStyleCnt="6">
        <dgm:presLayoutVars>
          <dgm:chMax val="0"/>
          <dgm:bulletEnabled/>
        </dgm:presLayoutVars>
      </dgm:prSet>
      <dgm:spPr/>
    </dgm:pt>
    <dgm:pt modelId="{7A4EC396-C424-469B-831F-EF08DC8636BA}" type="pres">
      <dgm:prSet presAssocID="{0CAD9EEF-8410-4244-9024-AAFD74F02918}" presName="Description" presStyleLbl="revTx" presStyleIdx="3" presStyleCnt="6">
        <dgm:presLayoutVars>
          <dgm:bulletEnabled/>
        </dgm:presLayoutVars>
      </dgm:prSet>
      <dgm:spPr/>
    </dgm:pt>
    <dgm:pt modelId="{DB658887-5A16-416F-978F-70EF26FF48E0}" type="pres">
      <dgm:prSet presAssocID="{9AB12DC3-BE26-4E19-AE79-CAE89CA6E412}" presName="sibTrans" presStyleLbl="sibTrans2D1" presStyleIdx="0" presStyleCnt="0"/>
      <dgm:spPr/>
    </dgm:pt>
    <dgm:pt modelId="{CD86C5EF-CFA1-483A-8273-72E82CC681BB}" type="pres">
      <dgm:prSet presAssocID="{5EB846E9-24F4-47A5-B202-D1AE39D887C5}" presName="Composite" presStyleCnt="0"/>
      <dgm:spPr/>
    </dgm:pt>
    <dgm:pt modelId="{841308F8-8440-4D6B-BAE7-D906F6D24A8A}" type="pres">
      <dgm:prSet presAssocID="{5EB846E9-24F4-47A5-B202-D1AE39D887C5}" presName="Picture" presStyleLbl="nod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l="11849" r="8399" b="-2"/>
          <a:stretch/>
        </a:blipFill>
      </dgm:spPr>
      <dgm:extLst>
        <a:ext uri="{E40237B7-FDA0-4F09-8148-C483321AD2D9}">
          <dgm14:cNvPr xmlns:dgm14="http://schemas.microsoft.com/office/drawing/2010/diagram" id="0" name="" descr="Balance between beans and ground coffee on white background"/>
        </a:ext>
      </dgm:extLst>
    </dgm:pt>
    <dgm:pt modelId="{C5F6121D-6623-488A-A961-13A5B140EE01}" type="pres">
      <dgm:prSet presAssocID="{5EB846E9-24F4-47A5-B202-D1AE39D887C5}" presName="Subtitle" presStyleLbl="revTx" presStyleIdx="4" presStyleCnt="6">
        <dgm:presLayoutVars>
          <dgm:chMax val="0"/>
          <dgm:bulletEnabled/>
        </dgm:presLayoutVars>
      </dgm:prSet>
      <dgm:spPr/>
    </dgm:pt>
    <dgm:pt modelId="{4561E399-1454-4BC3-95FD-F27A08DCAA9F}" type="pres">
      <dgm:prSet presAssocID="{5EB846E9-24F4-47A5-B202-D1AE39D887C5}" presName="Description" presStyleLbl="revTx" presStyleIdx="5" presStyleCnt="6">
        <dgm:presLayoutVars>
          <dgm:bulletEnabled/>
        </dgm:presLayoutVars>
      </dgm:prSet>
      <dgm:spPr/>
    </dgm:pt>
  </dgm:ptLst>
  <dgm:cxnLst>
    <dgm:cxn modelId="{4426A21D-3A76-4499-B2F2-10C2ACACD172}" type="presOf" srcId="{FAB60340-8DB5-457B-B26C-A303FF1CFBE9}" destId="{4561E399-1454-4BC3-95FD-F27A08DCAA9F}" srcOrd="0" destOrd="0" presId="urn:microsoft.com/office/officeart/2024/3/layout/verticalVisualTextBlock1"/>
    <dgm:cxn modelId="{B36E5262-CB82-480F-9998-67D6FE22AF4D}" srcId="{5EB846E9-24F4-47A5-B202-D1AE39D887C5}" destId="{FAB60340-8DB5-457B-B26C-A303FF1CFBE9}" srcOrd="0" destOrd="0" parTransId="{5A7493E6-8C69-4C99-A2DE-EAA35A0E9304}" sibTransId="{CA7172A5-DEAB-40CA-B496-26E10A25133F}"/>
    <dgm:cxn modelId="{143BE26B-9E9E-46E9-B1F0-4D9AF96E7785}" type="presOf" srcId="{5D7B69B2-B531-4186-B53D-B092E075B2F8}" destId="{7A4EC396-C424-469B-831F-EF08DC8636BA}" srcOrd="0" destOrd="0" presId="urn:microsoft.com/office/officeart/2024/3/layout/verticalVisualTextBlock1"/>
    <dgm:cxn modelId="{B0295670-DA1C-4999-9078-C549B2935297}" type="presOf" srcId="{AB688587-593B-4FA1-B602-65BA431C4D7D}" destId="{F5A93680-F272-4FC9-9717-E96C6AE1D427}" srcOrd="0" destOrd="0" presId="urn:microsoft.com/office/officeart/2024/3/layout/verticalVisualTextBlock1"/>
    <dgm:cxn modelId="{E8C74358-5CD4-474D-B083-A693D4E475B0}" type="presOf" srcId="{6756CB70-329C-4E51-A2D0-5C8072DDECD8}" destId="{F14D6184-325B-49CD-8F44-AC9A0BACFF90}" srcOrd="0" destOrd="0" presId="urn:microsoft.com/office/officeart/2024/3/layout/verticalVisualTextBlock1"/>
    <dgm:cxn modelId="{D1C2CF89-94A7-4F26-BD42-9EAE3731F31F}" type="presOf" srcId="{BC199A05-0EDF-4E08-BF19-1B37F0C36E1D}" destId="{A4A5480E-C6A5-434D-97FC-5A6CBA6E5B89}" srcOrd="0" destOrd="0" presId="urn:microsoft.com/office/officeart/2024/3/layout/verticalVisualTextBlock1"/>
    <dgm:cxn modelId="{64B9A88A-2D3B-4D00-8C1B-B874DA61C57F}" srcId="{0CAD9EEF-8410-4244-9024-AAFD74F02918}" destId="{5D7B69B2-B531-4186-B53D-B092E075B2F8}" srcOrd="0" destOrd="0" parTransId="{766E0C8F-5B92-4A0A-86AC-16DF49AA31FE}" sibTransId="{C1E10A08-02B5-4CDB-BCE5-A7025A62FE02}"/>
    <dgm:cxn modelId="{4B9BA5A4-F18D-4FC3-99A5-98AB547F1BEE}" type="presOf" srcId="{9AB12DC3-BE26-4E19-AE79-CAE89CA6E412}" destId="{DB658887-5A16-416F-978F-70EF26FF48E0}" srcOrd="0" destOrd="0" presId="urn:microsoft.com/office/officeart/2024/3/layout/verticalVisualTextBlock1"/>
    <dgm:cxn modelId="{A710BCA4-23AC-4A2C-95B2-176FA45B361C}" srcId="{AB688587-593B-4FA1-B602-65BA431C4D7D}" destId="{5EB846E9-24F4-47A5-B202-D1AE39D887C5}" srcOrd="2" destOrd="0" parTransId="{BD15F7BA-E7AE-4951-BEB9-E312766BB563}" sibTransId="{FCBCE783-1B25-47B5-A0C9-5005F60A670A}"/>
    <dgm:cxn modelId="{3D34E2B9-00E0-474E-8748-FAA4B1897E87}" srcId="{AB688587-593B-4FA1-B602-65BA431C4D7D}" destId="{5AD5F7B2-E643-489D-9026-A779CEFC8B53}" srcOrd="0" destOrd="0" parTransId="{B5AB3AE2-C960-4241-A72A-E543B43CD04E}" sibTransId="{6756CB70-329C-4E51-A2D0-5C8072DDECD8}"/>
    <dgm:cxn modelId="{95E24CBE-E6BD-472A-9AC2-23291BF450C4}" type="presOf" srcId="{5EB846E9-24F4-47A5-B202-D1AE39D887C5}" destId="{C5F6121D-6623-488A-A961-13A5B140EE01}" srcOrd="0" destOrd="0" presId="urn:microsoft.com/office/officeart/2024/3/layout/verticalVisualTextBlock1"/>
    <dgm:cxn modelId="{2940EDC5-2A2E-4E88-B18A-3BDF16C71E8A}" srcId="{5AD5F7B2-E643-489D-9026-A779CEFC8B53}" destId="{BC199A05-0EDF-4E08-BF19-1B37F0C36E1D}" srcOrd="0" destOrd="0" parTransId="{60829B78-1930-4151-A51D-9E7AFE3D9168}" sibTransId="{AF644F6F-0654-4A43-8442-76DDD8F17C45}"/>
    <dgm:cxn modelId="{ECA723CB-3D53-450A-8B95-88E71D5E7F41}" type="presOf" srcId="{5AD5F7B2-E643-489D-9026-A779CEFC8B53}" destId="{F8ED075C-7013-4290-A83C-24620A84562C}" srcOrd="0" destOrd="0" presId="urn:microsoft.com/office/officeart/2024/3/layout/verticalVisualTextBlock1"/>
    <dgm:cxn modelId="{71F296D5-C066-4AAF-B2FB-658516F70BD6}" type="presOf" srcId="{0CAD9EEF-8410-4244-9024-AAFD74F02918}" destId="{EC89901B-70F1-4988-9CC6-AC2D74813D42}" srcOrd="0" destOrd="0" presId="urn:microsoft.com/office/officeart/2024/3/layout/verticalVisualTextBlock1"/>
    <dgm:cxn modelId="{8D2B60FD-60FA-4EDB-9F14-90E38599DFA6}" srcId="{AB688587-593B-4FA1-B602-65BA431C4D7D}" destId="{0CAD9EEF-8410-4244-9024-AAFD74F02918}" srcOrd="1" destOrd="0" parTransId="{914A48E9-F943-4E1B-ADFC-8F25D383C9F7}" sibTransId="{9AB12DC3-BE26-4E19-AE79-CAE89CA6E412}"/>
    <dgm:cxn modelId="{09FCEACB-F2BF-4DE4-B3D9-A1779CC2C47A}" type="presParOf" srcId="{F5A93680-F272-4FC9-9717-E96C6AE1D427}" destId="{C179B790-351A-4502-A19F-53B8F6C352EA}" srcOrd="0" destOrd="0" presId="urn:microsoft.com/office/officeart/2024/3/layout/verticalVisualTextBlock1"/>
    <dgm:cxn modelId="{CEF95E45-DE11-4244-AE0D-DBFFA4B5D190}" type="presParOf" srcId="{C179B790-351A-4502-A19F-53B8F6C352EA}" destId="{6864276C-C7DD-4440-AFCA-29057FCCA9D1}" srcOrd="0" destOrd="0" presId="urn:microsoft.com/office/officeart/2024/3/layout/verticalVisualTextBlock1"/>
    <dgm:cxn modelId="{58BC80F5-A15F-4A3E-9F17-96D8890C0E1F}" type="presParOf" srcId="{C179B790-351A-4502-A19F-53B8F6C352EA}" destId="{F8ED075C-7013-4290-A83C-24620A84562C}" srcOrd="1" destOrd="0" presId="urn:microsoft.com/office/officeart/2024/3/layout/verticalVisualTextBlock1"/>
    <dgm:cxn modelId="{D86375C9-AEE1-4133-883C-A51353EB12AB}" type="presParOf" srcId="{C179B790-351A-4502-A19F-53B8F6C352EA}" destId="{A4A5480E-C6A5-434D-97FC-5A6CBA6E5B89}" srcOrd="2" destOrd="0" presId="urn:microsoft.com/office/officeart/2024/3/layout/verticalVisualTextBlock1"/>
    <dgm:cxn modelId="{AC0CD32B-5EF0-4262-8BD7-A0BACE51FADE}" type="presParOf" srcId="{F5A93680-F272-4FC9-9717-E96C6AE1D427}" destId="{F14D6184-325B-49CD-8F44-AC9A0BACFF90}" srcOrd="1" destOrd="0" presId="urn:microsoft.com/office/officeart/2024/3/layout/verticalVisualTextBlock1"/>
    <dgm:cxn modelId="{D1EC69F3-AD23-4D9D-9B79-B583009DAF6E}" type="presParOf" srcId="{F5A93680-F272-4FC9-9717-E96C6AE1D427}" destId="{33125F00-14D1-45CB-8C4E-F75BD04DBAC1}" srcOrd="2" destOrd="0" presId="urn:microsoft.com/office/officeart/2024/3/layout/verticalVisualTextBlock1"/>
    <dgm:cxn modelId="{684FBF70-E599-4D34-9B7C-F331347B2EF0}" type="presParOf" srcId="{33125F00-14D1-45CB-8C4E-F75BD04DBAC1}" destId="{33E8C3BE-F5B6-4949-A95C-F72FD9A4DE5C}" srcOrd="0" destOrd="0" presId="urn:microsoft.com/office/officeart/2024/3/layout/verticalVisualTextBlock1"/>
    <dgm:cxn modelId="{4DCC37D0-6F95-4B46-9910-4A40C8098007}" type="presParOf" srcId="{33125F00-14D1-45CB-8C4E-F75BD04DBAC1}" destId="{EC89901B-70F1-4988-9CC6-AC2D74813D42}" srcOrd="1" destOrd="0" presId="urn:microsoft.com/office/officeart/2024/3/layout/verticalVisualTextBlock1"/>
    <dgm:cxn modelId="{A8C7D17F-BADD-4D42-B551-783D09106692}" type="presParOf" srcId="{33125F00-14D1-45CB-8C4E-F75BD04DBAC1}" destId="{7A4EC396-C424-469B-831F-EF08DC8636BA}" srcOrd="2" destOrd="0" presId="urn:microsoft.com/office/officeart/2024/3/layout/verticalVisualTextBlock1"/>
    <dgm:cxn modelId="{DBF6F6CF-0F72-4DEC-8CBE-B653A88FCFD9}" type="presParOf" srcId="{F5A93680-F272-4FC9-9717-E96C6AE1D427}" destId="{DB658887-5A16-416F-978F-70EF26FF48E0}" srcOrd="3" destOrd="0" presId="urn:microsoft.com/office/officeart/2024/3/layout/verticalVisualTextBlock1"/>
    <dgm:cxn modelId="{8D508F09-4576-4EFC-A1A8-2C6A727839B7}" type="presParOf" srcId="{F5A93680-F272-4FC9-9717-E96C6AE1D427}" destId="{CD86C5EF-CFA1-483A-8273-72E82CC681BB}" srcOrd="4" destOrd="0" presId="urn:microsoft.com/office/officeart/2024/3/layout/verticalVisualTextBlock1"/>
    <dgm:cxn modelId="{41B7A9D2-90B1-4827-9CF7-F96E2E32E8CF}" type="presParOf" srcId="{CD86C5EF-CFA1-483A-8273-72E82CC681BB}" destId="{841308F8-8440-4D6B-BAE7-D906F6D24A8A}" srcOrd="0" destOrd="0" presId="urn:microsoft.com/office/officeart/2024/3/layout/verticalVisualTextBlock1"/>
    <dgm:cxn modelId="{A9BB26EB-5095-4C89-A801-91A943038349}" type="presParOf" srcId="{CD86C5EF-CFA1-483A-8273-72E82CC681BB}" destId="{C5F6121D-6623-488A-A961-13A5B140EE01}" srcOrd="1" destOrd="0" presId="urn:microsoft.com/office/officeart/2024/3/layout/verticalVisualTextBlock1"/>
    <dgm:cxn modelId="{76E67C67-2081-4031-B50B-2505F7757796}" type="presParOf" srcId="{CD86C5EF-CFA1-483A-8273-72E82CC681BB}" destId="{4561E399-1454-4BC3-95FD-F27A08DCAA9F}" srcOrd="2" destOrd="0" presId="urn:microsoft.com/office/officeart/2024/3/layout/verticalVisualTextBlock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85128C5-3DCC-4B05-A70B-ADCC8B5BEE37}">
      <dsp:nvSpPr>
        <dsp:cNvPr id="0" name=""/>
        <dsp:cNvSpPr/>
      </dsp:nvSpPr>
      <dsp:spPr>
        <a:xfrm>
          <a:off x="0" y="0"/>
          <a:ext cx="1610980" cy="1610980"/>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r="33254" b="6"/>
          <a:stretch/>
        </a:blipFill>
        <a:ln>
          <a:noFill/>
        </a:ln>
        <a:effectLst/>
      </dsp:spPr>
      <dsp:style>
        <a:lnRef idx="0">
          <a:scrgbClr r="0" g="0" b="0"/>
        </a:lnRef>
        <a:fillRef idx="3">
          <a:scrgbClr r="0" g="0" b="0"/>
        </a:fillRef>
        <a:effectRef idx="2">
          <a:scrgbClr r="0" g="0" b="0"/>
        </a:effectRef>
        <a:fontRef idx="minor">
          <a:schemeClr val="lt1"/>
        </a:fontRef>
      </dsp:style>
    </dsp:sp>
    <dsp:sp modelId="{AEDE1DEB-E51F-411C-B556-AB21B950A804}">
      <dsp:nvSpPr>
        <dsp:cNvPr id="0" name=""/>
        <dsp:cNvSpPr/>
      </dsp:nvSpPr>
      <dsp:spPr>
        <a:xfrm>
          <a:off x="1790980" y="0"/>
          <a:ext cx="5800878" cy="3635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Effects of Caffeine</a:t>
          </a:r>
        </a:p>
      </dsp:txBody>
      <dsp:txXfrm>
        <a:off x="1790980" y="0"/>
        <a:ext cx="5800878" cy="363528"/>
      </dsp:txXfrm>
    </dsp:sp>
    <dsp:sp modelId="{323CBCFD-54FC-49E2-80A7-65B11A662106}">
      <dsp:nvSpPr>
        <dsp:cNvPr id="0" name=""/>
        <dsp:cNvSpPr/>
      </dsp:nvSpPr>
      <dsp:spPr>
        <a:xfrm>
          <a:off x="1790980" y="363528"/>
          <a:ext cx="5800878" cy="12474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High caffeine intake can lead to increased anxiety levels and disrupt normal sleep patterns, affecting overall well-being.</a:t>
          </a:r>
        </a:p>
      </dsp:txBody>
      <dsp:txXfrm>
        <a:off x="1790980" y="363528"/>
        <a:ext cx="5800878" cy="1247452"/>
      </dsp:txXfrm>
    </dsp:sp>
    <dsp:sp modelId="{54D83858-203C-460B-A8A6-EEE0D327F599}">
      <dsp:nvSpPr>
        <dsp:cNvPr id="0" name=""/>
        <dsp:cNvSpPr/>
      </dsp:nvSpPr>
      <dsp:spPr>
        <a:xfrm>
          <a:off x="0" y="1739859"/>
          <a:ext cx="1610980" cy="1610980"/>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l="19138" r="14116" b="6"/>
          <a:stretch/>
        </a:blipFill>
        <a:ln>
          <a:noFill/>
        </a:ln>
        <a:effectLst/>
      </dsp:spPr>
      <dsp:style>
        <a:lnRef idx="0">
          <a:scrgbClr r="0" g="0" b="0"/>
        </a:lnRef>
        <a:fillRef idx="3">
          <a:scrgbClr r="0" g="0" b="0"/>
        </a:fillRef>
        <a:effectRef idx="2">
          <a:scrgbClr r="0" g="0" b="0"/>
        </a:effectRef>
        <a:fontRef idx="minor">
          <a:schemeClr val="lt1"/>
        </a:fontRef>
      </dsp:style>
    </dsp:sp>
    <dsp:sp modelId="{453356C3-58A0-42A9-8EA8-0D571769F977}">
      <dsp:nvSpPr>
        <dsp:cNvPr id="0" name=""/>
        <dsp:cNvSpPr/>
      </dsp:nvSpPr>
      <dsp:spPr>
        <a:xfrm>
          <a:off x="1790980" y="1739859"/>
          <a:ext cx="5800878" cy="3635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Anxiety Triggers</a:t>
          </a:r>
        </a:p>
      </dsp:txBody>
      <dsp:txXfrm>
        <a:off x="1790980" y="1739859"/>
        <a:ext cx="5800878" cy="363528"/>
      </dsp:txXfrm>
    </dsp:sp>
    <dsp:sp modelId="{CF8AEC86-EA38-41EA-A11B-21D3FCE6FA92}">
      <dsp:nvSpPr>
        <dsp:cNvPr id="0" name=""/>
        <dsp:cNvSpPr/>
      </dsp:nvSpPr>
      <dsp:spPr>
        <a:xfrm>
          <a:off x="1790980" y="2103387"/>
          <a:ext cx="5800878" cy="12474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Individuals prone to anxiety may experience exacerbated symptoms from drinking coffee, highlighting the need for careful consumption.</a:t>
          </a:r>
        </a:p>
      </dsp:txBody>
      <dsp:txXfrm>
        <a:off x="1790980" y="2103387"/>
        <a:ext cx="5800878" cy="1247452"/>
      </dsp:txXfrm>
    </dsp:sp>
    <dsp:sp modelId="{8640D23B-93A8-4F6B-8E69-8616380B15A1}">
      <dsp:nvSpPr>
        <dsp:cNvPr id="0" name=""/>
        <dsp:cNvSpPr/>
      </dsp:nvSpPr>
      <dsp:spPr>
        <a:xfrm>
          <a:off x="0" y="3479718"/>
          <a:ext cx="1610980" cy="1610980"/>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l="26355" r="6899" b="6"/>
          <a:stretch/>
        </a:blipFill>
        <a:ln>
          <a:noFill/>
        </a:ln>
        <a:effectLst/>
      </dsp:spPr>
      <dsp:style>
        <a:lnRef idx="0">
          <a:scrgbClr r="0" g="0" b="0"/>
        </a:lnRef>
        <a:fillRef idx="3">
          <a:scrgbClr r="0" g="0" b="0"/>
        </a:fillRef>
        <a:effectRef idx="2">
          <a:scrgbClr r="0" g="0" b="0"/>
        </a:effectRef>
        <a:fontRef idx="minor">
          <a:schemeClr val="lt1"/>
        </a:fontRef>
      </dsp:style>
    </dsp:sp>
    <dsp:sp modelId="{BAC53663-26EC-46A8-B581-11AE03CC3256}">
      <dsp:nvSpPr>
        <dsp:cNvPr id="0" name=""/>
        <dsp:cNvSpPr/>
      </dsp:nvSpPr>
      <dsp:spPr>
        <a:xfrm>
          <a:off x="1790980" y="3479718"/>
          <a:ext cx="5800878" cy="3635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Monitoring Consumption</a:t>
          </a:r>
        </a:p>
      </dsp:txBody>
      <dsp:txXfrm>
        <a:off x="1790980" y="3479718"/>
        <a:ext cx="5800878" cy="363528"/>
      </dsp:txXfrm>
    </dsp:sp>
    <dsp:sp modelId="{3408ED9C-9365-4C30-B2FC-19FBAF0B199A}">
      <dsp:nvSpPr>
        <dsp:cNvPr id="0" name=""/>
        <dsp:cNvSpPr/>
      </dsp:nvSpPr>
      <dsp:spPr>
        <a:xfrm>
          <a:off x="1790980" y="3843246"/>
          <a:ext cx="5800878" cy="12474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It is essential for individuals with anxiety to monitor their caffeine consumption to help manage symptoms effectively.</a:t>
          </a:r>
        </a:p>
      </dsp:txBody>
      <dsp:txXfrm>
        <a:off x="1790980" y="3843246"/>
        <a:ext cx="5800878" cy="124745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864276C-C7DD-4440-AFCA-29057FCCA9D1}">
      <dsp:nvSpPr>
        <dsp:cNvPr id="0" name=""/>
        <dsp:cNvSpPr/>
      </dsp:nvSpPr>
      <dsp:spPr>
        <a:xfrm>
          <a:off x="0" y="0"/>
          <a:ext cx="1610980" cy="1610980"/>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l="19874" r="13380" b="6"/>
          <a:stretch/>
        </a:blipFill>
        <a:ln>
          <a:noFill/>
        </a:ln>
        <a:effectLst/>
      </dsp:spPr>
      <dsp:style>
        <a:lnRef idx="0">
          <a:scrgbClr r="0" g="0" b="0"/>
        </a:lnRef>
        <a:fillRef idx="3">
          <a:scrgbClr r="0" g="0" b="0"/>
        </a:fillRef>
        <a:effectRef idx="2">
          <a:scrgbClr r="0" g="0" b="0"/>
        </a:effectRef>
        <a:fontRef idx="minor">
          <a:schemeClr val="lt1"/>
        </a:fontRef>
      </dsp:style>
    </dsp:sp>
    <dsp:sp modelId="{F8ED075C-7013-4290-A83C-24620A84562C}">
      <dsp:nvSpPr>
        <dsp:cNvPr id="0" name=""/>
        <dsp:cNvSpPr/>
      </dsp:nvSpPr>
      <dsp:spPr>
        <a:xfrm>
          <a:off x="1790980" y="0"/>
          <a:ext cx="5800878" cy="3635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Positive Effects of Coffee</a:t>
          </a:r>
        </a:p>
      </dsp:txBody>
      <dsp:txXfrm>
        <a:off x="1790980" y="0"/>
        <a:ext cx="5800878" cy="363528"/>
      </dsp:txXfrm>
    </dsp:sp>
    <dsp:sp modelId="{A4A5480E-C6A5-434D-97FC-5A6CBA6E5B89}">
      <dsp:nvSpPr>
        <dsp:cNvPr id="0" name=""/>
        <dsp:cNvSpPr/>
      </dsp:nvSpPr>
      <dsp:spPr>
        <a:xfrm>
          <a:off x="1790980" y="363528"/>
          <a:ext cx="5800878" cy="12474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Coffee can enhance alertness, improve concentration, and boost cognitive function when consumed in moderation.</a:t>
          </a:r>
        </a:p>
      </dsp:txBody>
      <dsp:txXfrm>
        <a:off x="1790980" y="363528"/>
        <a:ext cx="5800878" cy="1247452"/>
      </dsp:txXfrm>
    </dsp:sp>
    <dsp:sp modelId="{33E8C3BE-F5B6-4949-A95C-F72FD9A4DE5C}">
      <dsp:nvSpPr>
        <dsp:cNvPr id="0" name=""/>
        <dsp:cNvSpPr/>
      </dsp:nvSpPr>
      <dsp:spPr>
        <a:xfrm>
          <a:off x="0" y="1739859"/>
          <a:ext cx="1610980" cy="1610980"/>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t="1739" r="-6" b="18256"/>
          <a:stretch/>
        </a:blipFill>
        <a:ln>
          <a:noFill/>
        </a:ln>
        <a:effectLst/>
      </dsp:spPr>
      <dsp:style>
        <a:lnRef idx="0">
          <a:scrgbClr r="0" g="0" b="0"/>
        </a:lnRef>
        <a:fillRef idx="3">
          <a:scrgbClr r="0" g="0" b="0"/>
        </a:fillRef>
        <a:effectRef idx="2">
          <a:scrgbClr r="0" g="0" b="0"/>
        </a:effectRef>
        <a:fontRef idx="minor">
          <a:schemeClr val="lt1"/>
        </a:fontRef>
      </dsp:style>
    </dsp:sp>
    <dsp:sp modelId="{EC89901B-70F1-4988-9CC6-AC2D74813D42}">
      <dsp:nvSpPr>
        <dsp:cNvPr id="0" name=""/>
        <dsp:cNvSpPr/>
      </dsp:nvSpPr>
      <dsp:spPr>
        <a:xfrm>
          <a:off x="1790980" y="1739859"/>
          <a:ext cx="5800878" cy="3635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Negative Effects of Coffee</a:t>
          </a:r>
        </a:p>
      </dsp:txBody>
      <dsp:txXfrm>
        <a:off x="1790980" y="1739859"/>
        <a:ext cx="5800878" cy="363528"/>
      </dsp:txXfrm>
    </dsp:sp>
    <dsp:sp modelId="{7A4EC396-C424-469B-831F-EF08DC8636BA}">
      <dsp:nvSpPr>
        <dsp:cNvPr id="0" name=""/>
        <dsp:cNvSpPr/>
      </dsp:nvSpPr>
      <dsp:spPr>
        <a:xfrm>
          <a:off x="1790980" y="2103387"/>
          <a:ext cx="5800878" cy="12474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Excessive coffee consumption may lead to anxiety, insomnia, and other negative impacts on mental health.</a:t>
          </a:r>
        </a:p>
      </dsp:txBody>
      <dsp:txXfrm>
        <a:off x="1790980" y="2103387"/>
        <a:ext cx="5800878" cy="1247452"/>
      </dsp:txXfrm>
    </dsp:sp>
    <dsp:sp modelId="{841308F8-8440-4D6B-BAE7-D906F6D24A8A}">
      <dsp:nvSpPr>
        <dsp:cNvPr id="0" name=""/>
        <dsp:cNvSpPr/>
      </dsp:nvSpPr>
      <dsp:spPr>
        <a:xfrm>
          <a:off x="0" y="3479718"/>
          <a:ext cx="1610980" cy="1610980"/>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l="11849" r="8399" b="-2"/>
          <a:stretch/>
        </a:blipFill>
        <a:ln>
          <a:noFill/>
        </a:ln>
        <a:effectLst/>
      </dsp:spPr>
      <dsp:style>
        <a:lnRef idx="0">
          <a:scrgbClr r="0" g="0" b="0"/>
        </a:lnRef>
        <a:fillRef idx="3">
          <a:scrgbClr r="0" g="0" b="0"/>
        </a:fillRef>
        <a:effectRef idx="2">
          <a:scrgbClr r="0" g="0" b="0"/>
        </a:effectRef>
        <a:fontRef idx="minor">
          <a:schemeClr val="lt1"/>
        </a:fontRef>
      </dsp:style>
    </dsp:sp>
    <dsp:sp modelId="{C5F6121D-6623-488A-A961-13A5B140EE01}">
      <dsp:nvSpPr>
        <dsp:cNvPr id="0" name=""/>
        <dsp:cNvSpPr/>
      </dsp:nvSpPr>
      <dsp:spPr>
        <a:xfrm>
          <a:off x="1790980" y="3479718"/>
          <a:ext cx="5800878" cy="3635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Importance of Moderation</a:t>
          </a:r>
        </a:p>
      </dsp:txBody>
      <dsp:txXfrm>
        <a:off x="1790980" y="3479718"/>
        <a:ext cx="5800878" cy="363528"/>
      </dsp:txXfrm>
    </dsp:sp>
    <dsp:sp modelId="{4561E399-1454-4BC3-95FD-F27A08DCAA9F}">
      <dsp:nvSpPr>
        <dsp:cNvPr id="0" name=""/>
        <dsp:cNvSpPr/>
      </dsp:nvSpPr>
      <dsp:spPr>
        <a:xfrm>
          <a:off x="1790980" y="3843246"/>
          <a:ext cx="5800878" cy="12474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Understanding the balance of coffee consumption can help maximize its benefits while minimizing its risks.</a:t>
          </a:r>
        </a:p>
      </dsp:txBody>
      <dsp:txXfrm>
        <a:off x="1790980" y="3843246"/>
        <a:ext cx="5800878" cy="1247452"/>
      </dsp:txXfrm>
    </dsp:sp>
  </dsp:spTree>
</dsp:drawing>
</file>

<file path=ppt/diagrams/layout1.xml><?xml version="1.0" encoding="utf-8"?>
<dgm:layoutDef xmlns:dgm="http://schemas.openxmlformats.org/drawingml/2006/diagram" xmlns:a="http://schemas.openxmlformats.org/drawingml/2006/main" uniqueId="urn:microsoft.com/office/officeart/2024/3/layout/verticalVisualTextBlock1">
  <dgm:title val="Vertical Visual Text Blocks"/>
  <dgm:desc val="Pictures with short bits of text with formatted headers. Use as an easier-to-read alternative to a bulleted list."/>
  <dgm:catLst>
    <dgm:cat type="picture" pri="1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Root">
    <dgm:varLst>
      <dgm:dir/>
      <dgm:resizeHandles val="exact"/>
    </dgm:varLst>
    <dgm:choose name="BasedOnLanguageDirection">
      <dgm:if name="LeftToRight" func="var" arg="dir" op="equ" val="norm">
        <dgm:alg type="lin">
          <dgm:param type="linDir" val="fromT"/>
          <dgm:param type="vertAlign" val="t"/>
          <dgm:param type="horzAlign" val="l"/>
        </dgm:alg>
      </dgm:if>
      <dgm:else name="RightToLeft">
        <dgm:alg type="lin">
          <dgm:param type="linDir" val="fromT"/>
          <dgm:param type="vertAlign" val="t"/>
          <dgm:param type="horzAlign" val="r"/>
        </dgm:alg>
      </dgm:else>
    </dgm:choose>
    <dgm:presOf/>
    <dgm:constrLst>
      <dgm:constr type="primFontSz" for="des" forName="Subtitle" op="equ" val="18"/>
      <dgm:constr type="primFontSz" for="des" forName="Description" refType="primFontSz" refFor="des" refForName="Subtitle" op="equ" fact="0.77"/>
      <dgm:constr type="w" for="ch" forName="Composite" refType="w"/>
      <dgm:constr type="h" for="ch" forName="Composite" refType="h"/>
      <dgm:constr type="h" for="ch" forName="sibTrans" refType="h" refFor="ch" refForName="Composite" fact="0.08"/>
      <dgm:constr type="sp" refType="w" refFor="ch" refForName="Composite" op="equ" fact="0.1"/>
    </dgm:constrLst>
    <dgm:ruleLst/>
    <dgm:forEach name="DirectChildrenOfRoot" axis="ch" ptType="node">
      <dgm:layoutNode name="Composite">
        <dgm:alg type="composite"/>
        <dgm:shape xmlns:r="http://schemas.openxmlformats.org/officeDocument/2006/relationships" r:blip="">
          <dgm:adjLst/>
        </dgm:shape>
        <dgm:presOf/>
        <dgm:constrLst>
          <dgm:constr type="w" for="ch" forName="Picture" refType="w" fact="0.335"/>
          <dgm:constr type="h" for="ch" forName="Picture" refType="w" refFor="ch" refForName="Picture" op="equ"/>
          <dgm:constr type="h" for="ch" forName="Picture" refType="h" op="lte"/>
          <dgm:constr type="l" for="ch" forName="Subtitle" refType="r" refFor="ch" refForName="Picture"/>
          <dgm:constr type="lOff" for="ch" forName="Subtitle" val="5"/>
          <dgm:constr type="h" for="ch" forName="Subtitle" refType="h" fact="0.1"/>
          <dgm:constr type="t" for="ch" forName="Description" refType="b" refFor="ch" refForName="Subtitle"/>
          <dgm:constr type="l" for="ch" forName="Description" refType="r" refFor="ch" refForName="Picture"/>
          <dgm:constr type="lOff" for="ch" forName="Description" val="5"/>
        </dgm:constrLst>
        <dgm:ruleLst/>
        <dgm:layoutNode name="Picture" styleLbl="node1">
          <dgm:alg type="sp"/>
          <dgm:shape xmlns:r="http://schemas.openxmlformats.org/officeDocument/2006/relationships" type="rect" r:blip="" blipPhldr="1">
            <dgm:adjLst/>
          </dgm:shape>
          <dgm:presOf/>
          <dgm:constrLst/>
          <dgm:ruleLst/>
        </dgm:layoutNode>
        <dgm:layoutNode name="Subtitle" styleLbl="revTx">
          <dgm:varLst>
            <dgm:chMax val="0"/>
            <dgm:bulletEnabled/>
          </dgm:varLst>
          <dgm:alg type="tx">
            <dgm:param type="parTxLTRAlign" val="l"/>
            <dgm:param type="parTxRTLAlign" val="r"/>
            <dgm:param type="txAnchorVert" val="t"/>
          </dgm:alg>
          <dgm:shape xmlns:r="http://schemas.openxmlformats.org/officeDocument/2006/relationships" type="rect" r:blip="">
            <dgm:adjLst/>
          </dgm:shape>
          <dgm:presOf axis="self"/>
          <dgm:choose name="SubtitleConstraintsBasedOnLanguageDirection">
            <dgm:if name="SubtitleIsLeftToRight" func="var" arg="dir" op="equ" val="norm">
              <dgm:constrLst>
                <dgm:constr type="h" refType="w" op="lte" fact="0.4"/>
                <dgm:constr type="lMarg"/>
                <dgm:constr type="rMarg" refType="primFontSz" fact="0.1"/>
                <dgm:constr type="tMarg" refType="primFontSz" fact="0.1"/>
                <dgm:constr type="bMarg" refType="primFontSz" fact="0.1"/>
              </dgm:constrLst>
            </dgm:if>
            <dgm:else name="SubtitleIsRightToLeft">
              <dgm:constrLst>
                <dgm:constr type="h" refType="w" op="lte" fact="0.4"/>
                <dgm:constr type="rMarg"/>
                <dgm:constr type="lMarg" refType="primFontSz" fact="0.1"/>
                <dgm:constr type="tMarg" refType="primFontSz" fact="0.1"/>
                <dgm:constr type="bMarg" refType="primFontSz" fact="0.1"/>
              </dgm:constrLst>
            </dgm:else>
          </dgm:choose>
          <dgm:ruleLst>
            <dgm:rule type="h" val="INF" fact="NaN" max="NaN"/>
            <dgm:rule type="primFontSz" val="5" fact="NaN" max="NaN"/>
          </dgm:ruleLst>
        </dgm:layoutNode>
        <dgm:layoutNode name="Description" styleLbl="revTx">
          <dgm:varLst>
            <dgm:bulletEnabled/>
          </dgm:varLst>
          <dgm:alg type="tx">
            <dgm:param type="parTxLTRAlign" val="l"/>
            <dgm:param type="parTxRTLAlign" val="r"/>
            <dgm:param type="txAnchorVert" val="t"/>
          </dgm:alg>
          <dgm:shape xmlns:r="http://schemas.openxmlformats.org/officeDocument/2006/relationships" type="rect" r:blip="">
            <dgm:adjLst/>
          </dgm:shape>
          <dgm:presOf axis="des" ptType="node"/>
          <dgm:choose name="DescriptionConstraintsBasedOnLanguageDirection">
            <dgm:if name="DescriptionIsLeftToRight" func="var" arg="dir" op="equ" val="norm">
              <dgm:constrLst>
                <dgm:constr type="lMarg"/>
                <dgm:constr type="rMarg" refType="primFontSz" fact="0.1"/>
                <dgm:constr type="tMarg" refType="primFontSz" fact="0.1"/>
                <dgm:constr type="bMarg" refType="primFontSz" fact="0.1"/>
              </dgm:constrLst>
            </dgm:if>
            <dgm:else name="DescriptionIsRightToLeft">
              <dgm:constrLst>
                <dgm:constr type="lMarg" refType="primFontSz" fact="0.1"/>
                <dgm:constr type="rMarg"/>
                <dgm:constr type="tMarg" refType="primFontSz" fact="0.1"/>
                <dgm:constr type="bMarg" refType="primFontSz" fact="0.1"/>
              </dgm:constrLst>
            </dgm:else>
          </dgm:choose>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24/3/layout/verticalVisualTextBlock1">
  <dgm:title val="Vertical Visual Text Blocks"/>
  <dgm:desc val="Pictures with short bits of text with formatted headers. Use as an easier-to-read alternative to a bulleted list."/>
  <dgm:catLst>
    <dgm:cat type="picture" pri="1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Root">
    <dgm:varLst>
      <dgm:dir/>
      <dgm:resizeHandles val="exact"/>
    </dgm:varLst>
    <dgm:choose name="BasedOnLanguageDirection">
      <dgm:if name="LeftToRight" func="var" arg="dir" op="equ" val="norm">
        <dgm:alg type="lin">
          <dgm:param type="linDir" val="fromT"/>
          <dgm:param type="vertAlign" val="t"/>
          <dgm:param type="horzAlign" val="l"/>
        </dgm:alg>
      </dgm:if>
      <dgm:else name="RightToLeft">
        <dgm:alg type="lin">
          <dgm:param type="linDir" val="fromT"/>
          <dgm:param type="vertAlign" val="t"/>
          <dgm:param type="horzAlign" val="r"/>
        </dgm:alg>
      </dgm:else>
    </dgm:choose>
    <dgm:presOf/>
    <dgm:constrLst>
      <dgm:constr type="primFontSz" for="des" forName="Subtitle" op="equ" val="18"/>
      <dgm:constr type="primFontSz" for="des" forName="Description" refType="primFontSz" refFor="des" refForName="Subtitle" op="equ" fact="0.77"/>
      <dgm:constr type="w" for="ch" forName="Composite" refType="w"/>
      <dgm:constr type="h" for="ch" forName="Composite" refType="h"/>
      <dgm:constr type="h" for="ch" forName="sibTrans" refType="h" refFor="ch" refForName="Composite" fact="0.08"/>
      <dgm:constr type="sp" refType="w" refFor="ch" refForName="Composite" op="equ" fact="0.1"/>
    </dgm:constrLst>
    <dgm:ruleLst/>
    <dgm:forEach name="DirectChildrenOfRoot" axis="ch" ptType="node">
      <dgm:layoutNode name="Composite">
        <dgm:alg type="composite"/>
        <dgm:shape xmlns:r="http://schemas.openxmlformats.org/officeDocument/2006/relationships" r:blip="">
          <dgm:adjLst/>
        </dgm:shape>
        <dgm:presOf/>
        <dgm:constrLst>
          <dgm:constr type="w" for="ch" forName="Picture" refType="w" fact="0.335"/>
          <dgm:constr type="h" for="ch" forName="Picture" refType="w" refFor="ch" refForName="Picture" op="equ"/>
          <dgm:constr type="h" for="ch" forName="Picture" refType="h" op="lte"/>
          <dgm:constr type="l" for="ch" forName="Subtitle" refType="r" refFor="ch" refForName="Picture"/>
          <dgm:constr type="lOff" for="ch" forName="Subtitle" val="5"/>
          <dgm:constr type="h" for="ch" forName="Subtitle" refType="h" fact="0.1"/>
          <dgm:constr type="t" for="ch" forName="Description" refType="b" refFor="ch" refForName="Subtitle"/>
          <dgm:constr type="l" for="ch" forName="Description" refType="r" refFor="ch" refForName="Picture"/>
          <dgm:constr type="lOff" for="ch" forName="Description" val="5"/>
        </dgm:constrLst>
        <dgm:ruleLst/>
        <dgm:layoutNode name="Picture" styleLbl="node1">
          <dgm:alg type="sp"/>
          <dgm:shape xmlns:r="http://schemas.openxmlformats.org/officeDocument/2006/relationships" type="rect" r:blip="" blipPhldr="1">
            <dgm:adjLst/>
          </dgm:shape>
          <dgm:presOf/>
          <dgm:constrLst/>
          <dgm:ruleLst/>
        </dgm:layoutNode>
        <dgm:layoutNode name="Subtitle" styleLbl="revTx">
          <dgm:varLst>
            <dgm:chMax val="0"/>
            <dgm:bulletEnabled/>
          </dgm:varLst>
          <dgm:alg type="tx">
            <dgm:param type="parTxLTRAlign" val="l"/>
            <dgm:param type="parTxRTLAlign" val="r"/>
            <dgm:param type="txAnchorVert" val="t"/>
          </dgm:alg>
          <dgm:shape xmlns:r="http://schemas.openxmlformats.org/officeDocument/2006/relationships" type="rect" r:blip="">
            <dgm:adjLst/>
          </dgm:shape>
          <dgm:presOf axis="self"/>
          <dgm:choose name="SubtitleConstraintsBasedOnLanguageDirection">
            <dgm:if name="SubtitleIsLeftToRight" func="var" arg="dir" op="equ" val="norm">
              <dgm:constrLst>
                <dgm:constr type="h" refType="w" op="lte" fact="0.4"/>
                <dgm:constr type="lMarg"/>
                <dgm:constr type="rMarg" refType="primFontSz" fact="0.1"/>
                <dgm:constr type="tMarg" refType="primFontSz" fact="0.1"/>
                <dgm:constr type="bMarg" refType="primFontSz" fact="0.1"/>
              </dgm:constrLst>
            </dgm:if>
            <dgm:else name="SubtitleIsRightToLeft">
              <dgm:constrLst>
                <dgm:constr type="h" refType="w" op="lte" fact="0.4"/>
                <dgm:constr type="rMarg"/>
                <dgm:constr type="lMarg" refType="primFontSz" fact="0.1"/>
                <dgm:constr type="tMarg" refType="primFontSz" fact="0.1"/>
                <dgm:constr type="bMarg" refType="primFontSz" fact="0.1"/>
              </dgm:constrLst>
            </dgm:else>
          </dgm:choose>
          <dgm:ruleLst>
            <dgm:rule type="h" val="INF" fact="NaN" max="NaN"/>
            <dgm:rule type="primFontSz" val="5" fact="NaN" max="NaN"/>
          </dgm:ruleLst>
        </dgm:layoutNode>
        <dgm:layoutNode name="Description" styleLbl="revTx">
          <dgm:varLst>
            <dgm:bulletEnabled/>
          </dgm:varLst>
          <dgm:alg type="tx">
            <dgm:param type="parTxLTRAlign" val="l"/>
            <dgm:param type="parTxRTLAlign" val="r"/>
            <dgm:param type="txAnchorVert" val="t"/>
          </dgm:alg>
          <dgm:shape xmlns:r="http://schemas.openxmlformats.org/officeDocument/2006/relationships" type="rect" r:blip="">
            <dgm:adjLst/>
          </dgm:shape>
          <dgm:presOf axis="des" ptType="node"/>
          <dgm:choose name="DescriptionConstraintsBasedOnLanguageDirection">
            <dgm:if name="DescriptionIsLeftToRight" func="var" arg="dir" op="equ" val="norm">
              <dgm:constrLst>
                <dgm:constr type="lMarg"/>
                <dgm:constr type="rMarg" refType="primFontSz" fact="0.1"/>
                <dgm:constr type="tMarg" refType="primFontSz" fact="0.1"/>
                <dgm:constr type="bMarg" refType="primFontSz" fact="0.1"/>
              </dgm:constrLst>
            </dgm:if>
            <dgm:else name="DescriptionIsRightToLeft">
              <dgm:constrLst>
                <dgm:constr type="lMarg" refType="primFontSz" fact="0.1"/>
                <dgm:constr type="rMarg"/>
                <dgm:constr type="tMarg" refType="primFontSz" fact="0.1"/>
                <dgm:constr type="bMarg" refType="primFontSz" fact="0.1"/>
              </dgm:constrLst>
            </dgm:else>
          </dgm:choose>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EB95657-4EC2-40A6-9A17-D47C9E509EAE}" type="datetimeFigureOut">
              <a:rPr lang="en-US" smtClean="0"/>
              <a:t>2/12/2025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211FB59-C759-4E1C-99CA-6E6F6618D535}" type="slidenum">
              <a:rPr lang="en-US" smtClean="0"/>
              <a:t>‹#›</a:t>
            </a:fld>
            <a:endParaRPr lang="en-US"/>
          </a:p>
        </p:txBody>
      </p:sp>
    </p:spTree>
    <p:extLst>
      <p:ext uri="{BB962C8B-B14F-4D97-AF65-F5344CB8AC3E}">
        <p14:creationId xmlns:p14="http://schemas.microsoft.com/office/powerpoint/2010/main" val="19611584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AI-generated content may be incorrect.
---
This presentation explores the fascinating relationship between coffee consumption and brain function. We will examine how caffeine influences our neurological processes, the benefits of drinking coffee, and potential drawbacks to consider.
</a:t>
            </a:r>
          </a:p>
        </p:txBody>
      </p:sp>
      <p:sp>
        <p:nvSpPr>
          <p:cNvPr id="4" name="Slide Number Placeholder 3"/>
          <p:cNvSpPr>
            <a:spLocks noGrp="1"/>
          </p:cNvSpPr>
          <p:nvPr>
            <p:ph type="sldNum" sz="quarter" idx="5"/>
          </p:nvPr>
        </p:nvSpPr>
        <p:spPr/>
        <p:txBody>
          <a:bodyPr/>
          <a:lstStyle/>
          <a:p>
            <a:fld id="{9E708D62-8CD0-4A1E-ADB2-436F550110C9}" type="slidenum">
              <a:rPr lang="en-US" smtClean="0"/>
              <a:t>1</a:t>
            </a:fld>
            <a:endParaRPr lang="en-US"/>
          </a:p>
        </p:txBody>
      </p:sp>
    </p:spTree>
    <p:extLst>
      <p:ext uri="{BB962C8B-B14F-4D97-AF65-F5344CB8AC3E}">
        <p14:creationId xmlns:p14="http://schemas.microsoft.com/office/powerpoint/2010/main" val="27757665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High caffeine intake can lead to heightened anxiety and disrupt sleep patterns. Individuals prone to anxiety may find that coffee exacerbates their symptoms, making it essential to monitor consumption.</a:t>
            </a:r>
          </a:p>
        </p:txBody>
      </p:sp>
      <p:sp>
        <p:nvSpPr>
          <p:cNvPr id="4" name="Slide Number Placeholder 3"/>
          <p:cNvSpPr>
            <a:spLocks noGrp="1"/>
          </p:cNvSpPr>
          <p:nvPr>
            <p:ph type="sldNum" sz="quarter" idx="5"/>
          </p:nvPr>
        </p:nvSpPr>
        <p:spPr/>
        <p:txBody>
          <a:bodyPr/>
          <a:lstStyle/>
          <a:p>
            <a:fld id="{9E708D62-8CD0-4A1E-ADB2-436F550110C9}" type="slidenum">
              <a:rPr lang="en-US" smtClean="0"/>
              <a:t>10</a:t>
            </a:fld>
            <a:endParaRPr lang="en-US"/>
          </a:p>
        </p:txBody>
      </p:sp>
    </p:spTree>
    <p:extLst>
      <p:ext uri="{BB962C8B-B14F-4D97-AF65-F5344CB8AC3E}">
        <p14:creationId xmlns:p14="http://schemas.microsoft.com/office/powerpoint/2010/main" val="4358697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Regular caffeine consumers may experience withdrawal symptoms such as headaches, fatigue, and irritability when they significantly reduce or stop their intake. Awareness of this can help manage caffeine consumption effectively.</a:t>
            </a:r>
          </a:p>
        </p:txBody>
      </p:sp>
      <p:sp>
        <p:nvSpPr>
          <p:cNvPr id="4" name="Slide Number Placeholder 3"/>
          <p:cNvSpPr>
            <a:spLocks noGrp="1"/>
          </p:cNvSpPr>
          <p:nvPr>
            <p:ph type="sldNum" sz="quarter" idx="5"/>
          </p:nvPr>
        </p:nvSpPr>
        <p:spPr/>
        <p:txBody>
          <a:bodyPr/>
          <a:lstStyle/>
          <a:p>
            <a:fld id="{9E708D62-8CD0-4A1E-ADB2-436F550110C9}" type="slidenum">
              <a:rPr lang="en-US" smtClean="0"/>
              <a:t>11</a:t>
            </a:fld>
            <a:endParaRPr lang="en-US"/>
          </a:p>
        </p:txBody>
      </p:sp>
    </p:spTree>
    <p:extLst>
      <p:ext uri="{BB962C8B-B14F-4D97-AF65-F5344CB8AC3E}">
        <p14:creationId xmlns:p14="http://schemas.microsoft.com/office/powerpoint/2010/main" val="38270766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Coffee can have both positive and negative effects on the brain. By understanding how it affects our neurological processes, we can appreciate its benefits while also being mindful of potential drawbacks. Moderation is key.</a:t>
            </a:r>
          </a:p>
        </p:txBody>
      </p:sp>
      <p:sp>
        <p:nvSpPr>
          <p:cNvPr id="4" name="Slide Number Placeholder 3"/>
          <p:cNvSpPr>
            <a:spLocks noGrp="1"/>
          </p:cNvSpPr>
          <p:nvPr>
            <p:ph type="sldNum" sz="quarter" idx="5"/>
          </p:nvPr>
        </p:nvSpPr>
        <p:spPr/>
        <p:txBody>
          <a:bodyPr/>
          <a:lstStyle/>
          <a:p>
            <a:fld id="{9E708D62-8CD0-4A1E-ADB2-436F550110C9}" type="slidenum">
              <a:rPr lang="en-US" smtClean="0"/>
              <a:t>12</a:t>
            </a:fld>
            <a:endParaRPr lang="en-US"/>
          </a:p>
        </p:txBody>
      </p:sp>
    </p:spTree>
    <p:extLst>
      <p:ext uri="{BB962C8B-B14F-4D97-AF65-F5344CB8AC3E}">
        <p14:creationId xmlns:p14="http://schemas.microsoft.com/office/powerpoint/2010/main" val="15137664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will begin by discussing the science behind caffeine and how it interacts with neurotransmitters in the brain. Next, we’ll delve into the various benefits of coffee consumption, including cognitive enhancement and long-term health effects. Finally, we will address some potential drawbacks, including anxiety and withdrawal symptoms.</a:t>
            </a:r>
          </a:p>
        </p:txBody>
      </p:sp>
      <p:sp>
        <p:nvSpPr>
          <p:cNvPr id="4" name="Slide Number Placeholder 3"/>
          <p:cNvSpPr>
            <a:spLocks noGrp="1"/>
          </p:cNvSpPr>
          <p:nvPr>
            <p:ph type="sldNum" sz="quarter" idx="5"/>
          </p:nvPr>
        </p:nvSpPr>
        <p:spPr/>
        <p:txBody>
          <a:bodyPr/>
          <a:lstStyle/>
          <a:p>
            <a:fld id="{9E708D62-8CD0-4A1E-ADB2-436F550110C9}" type="slidenum">
              <a:rPr lang="en-US" smtClean="0"/>
              <a:t>2</a:t>
            </a:fld>
            <a:endParaRPr lang="en-US"/>
          </a:p>
        </p:txBody>
      </p:sp>
    </p:spTree>
    <p:extLst>
      <p:ext uri="{BB962C8B-B14F-4D97-AF65-F5344CB8AC3E}">
        <p14:creationId xmlns:p14="http://schemas.microsoft.com/office/powerpoint/2010/main" val="16450696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Understanding how caffeine affects the brain is essential to grasping its impact on our daily lives. Caffeine is a central nervous system stimulant that blocks adenosine receptors, affecting neurotransmitter activity.</a:t>
            </a:r>
          </a:p>
        </p:txBody>
      </p:sp>
      <p:sp>
        <p:nvSpPr>
          <p:cNvPr id="4" name="Slide Number Placeholder 3"/>
          <p:cNvSpPr>
            <a:spLocks noGrp="1"/>
          </p:cNvSpPr>
          <p:nvPr>
            <p:ph type="sldNum" sz="quarter" idx="5"/>
          </p:nvPr>
        </p:nvSpPr>
        <p:spPr/>
        <p:txBody>
          <a:bodyPr/>
          <a:lstStyle/>
          <a:p>
            <a:fld id="{9E708D62-8CD0-4A1E-ADB2-436F550110C9}" type="slidenum">
              <a:rPr lang="en-US" smtClean="0"/>
              <a:t>3</a:t>
            </a:fld>
            <a:endParaRPr lang="en-US"/>
          </a:p>
        </p:txBody>
      </p:sp>
    </p:spTree>
    <p:extLst>
      <p:ext uri="{BB962C8B-B14F-4D97-AF65-F5344CB8AC3E}">
        <p14:creationId xmlns:p14="http://schemas.microsoft.com/office/powerpoint/2010/main" val="9902493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Caffeine primarily works by blocking the action of adenosine, a neurotransmitter that promotes sleep and relaxation. This leads to increased release of neurotransmitters like dopamine and norepinephrine, enhancing alertness and energy levels.</a:t>
            </a:r>
          </a:p>
        </p:txBody>
      </p:sp>
      <p:sp>
        <p:nvSpPr>
          <p:cNvPr id="4" name="Slide Number Placeholder 3"/>
          <p:cNvSpPr>
            <a:spLocks noGrp="1"/>
          </p:cNvSpPr>
          <p:nvPr>
            <p:ph type="sldNum" sz="quarter" idx="5"/>
          </p:nvPr>
        </p:nvSpPr>
        <p:spPr/>
        <p:txBody>
          <a:bodyPr/>
          <a:lstStyle/>
          <a:p>
            <a:fld id="{9E708D62-8CD0-4A1E-ADB2-436F550110C9}" type="slidenum">
              <a:rPr lang="en-US" smtClean="0"/>
              <a:t>4</a:t>
            </a:fld>
            <a:endParaRPr lang="en-US"/>
          </a:p>
        </p:txBody>
      </p:sp>
    </p:spTree>
    <p:extLst>
      <p:ext uri="{BB962C8B-B14F-4D97-AF65-F5344CB8AC3E}">
        <p14:creationId xmlns:p14="http://schemas.microsoft.com/office/powerpoint/2010/main" val="6778970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consumption of coffee can lead to improved mood and enhanced alertness. Many people report increased focus and reduced fatigue, making coffee a popular choice for productivity.</a:t>
            </a:r>
          </a:p>
        </p:txBody>
      </p:sp>
      <p:sp>
        <p:nvSpPr>
          <p:cNvPr id="4" name="Slide Number Placeholder 3"/>
          <p:cNvSpPr>
            <a:spLocks noGrp="1"/>
          </p:cNvSpPr>
          <p:nvPr>
            <p:ph type="sldNum" sz="quarter" idx="5"/>
          </p:nvPr>
        </p:nvSpPr>
        <p:spPr/>
        <p:txBody>
          <a:bodyPr/>
          <a:lstStyle/>
          <a:p>
            <a:fld id="{9E708D62-8CD0-4A1E-ADB2-436F550110C9}" type="slidenum">
              <a:rPr lang="en-US" smtClean="0"/>
              <a:t>5</a:t>
            </a:fld>
            <a:endParaRPr lang="en-US"/>
          </a:p>
        </p:txBody>
      </p:sp>
    </p:spTree>
    <p:extLst>
      <p:ext uri="{BB962C8B-B14F-4D97-AF65-F5344CB8AC3E}">
        <p14:creationId xmlns:p14="http://schemas.microsoft.com/office/powerpoint/2010/main" val="30614994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Beyond its stimulating effects, coffee has been associated with several cognitive benefits. Understanding these can help individuals make informed choices about their coffee consumption.</a:t>
            </a:r>
          </a:p>
        </p:txBody>
      </p:sp>
      <p:sp>
        <p:nvSpPr>
          <p:cNvPr id="4" name="Slide Number Placeholder 3"/>
          <p:cNvSpPr>
            <a:spLocks noGrp="1"/>
          </p:cNvSpPr>
          <p:nvPr>
            <p:ph type="sldNum" sz="quarter" idx="5"/>
          </p:nvPr>
        </p:nvSpPr>
        <p:spPr/>
        <p:txBody>
          <a:bodyPr/>
          <a:lstStyle/>
          <a:p>
            <a:fld id="{9E708D62-8CD0-4A1E-ADB2-436F550110C9}" type="slidenum">
              <a:rPr lang="en-US" smtClean="0"/>
              <a:t>6</a:t>
            </a:fld>
            <a:endParaRPr lang="en-US"/>
          </a:p>
        </p:txBody>
      </p:sp>
    </p:spTree>
    <p:extLst>
      <p:ext uri="{BB962C8B-B14F-4D97-AF65-F5344CB8AC3E}">
        <p14:creationId xmlns:p14="http://schemas.microsoft.com/office/powerpoint/2010/main" val="7688683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Research indicates that caffeine can improve cognitive performance, particularly in areas like attention and reaction time. Regular coffee consumption is often linked with better mental performance.</a:t>
            </a:r>
          </a:p>
        </p:txBody>
      </p:sp>
      <p:sp>
        <p:nvSpPr>
          <p:cNvPr id="4" name="Slide Number Placeholder 3"/>
          <p:cNvSpPr>
            <a:spLocks noGrp="1"/>
          </p:cNvSpPr>
          <p:nvPr>
            <p:ph type="sldNum" sz="quarter" idx="5"/>
          </p:nvPr>
        </p:nvSpPr>
        <p:spPr/>
        <p:txBody>
          <a:bodyPr/>
          <a:lstStyle/>
          <a:p>
            <a:fld id="{9E708D62-8CD0-4A1E-ADB2-436F550110C9}" type="slidenum">
              <a:rPr lang="en-US" smtClean="0"/>
              <a:t>7</a:t>
            </a:fld>
            <a:endParaRPr lang="en-US"/>
          </a:p>
        </p:txBody>
      </p:sp>
    </p:spTree>
    <p:extLst>
      <p:ext uri="{BB962C8B-B14F-4D97-AF65-F5344CB8AC3E}">
        <p14:creationId xmlns:p14="http://schemas.microsoft.com/office/powerpoint/2010/main" val="40067828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Studies suggest that moderate coffee consumption may be associated with a lower risk of neurodegenerative diseases such as Alzheimer's and Parkinson's. Antioxidants found in coffee may contribute to these protective effects.</a:t>
            </a:r>
          </a:p>
        </p:txBody>
      </p:sp>
      <p:sp>
        <p:nvSpPr>
          <p:cNvPr id="4" name="Slide Number Placeholder 3"/>
          <p:cNvSpPr>
            <a:spLocks noGrp="1"/>
          </p:cNvSpPr>
          <p:nvPr>
            <p:ph type="sldNum" sz="quarter" idx="5"/>
          </p:nvPr>
        </p:nvSpPr>
        <p:spPr/>
        <p:txBody>
          <a:bodyPr/>
          <a:lstStyle/>
          <a:p>
            <a:fld id="{9E708D62-8CD0-4A1E-ADB2-436F550110C9}" type="slidenum">
              <a:rPr lang="en-US" smtClean="0"/>
              <a:t>8</a:t>
            </a:fld>
            <a:endParaRPr lang="en-US"/>
          </a:p>
        </p:txBody>
      </p:sp>
    </p:spTree>
    <p:extLst>
      <p:ext uri="{BB962C8B-B14F-4D97-AF65-F5344CB8AC3E}">
        <p14:creationId xmlns:p14="http://schemas.microsoft.com/office/powerpoint/2010/main" val="22334506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While coffee has many benefits, it is also important to consider its potential negative effects, especially for those sensitive to caffeine. Understanding these aspects can help guide more mindful consumption.</a:t>
            </a:r>
          </a:p>
        </p:txBody>
      </p:sp>
      <p:sp>
        <p:nvSpPr>
          <p:cNvPr id="4" name="Slide Number Placeholder 3"/>
          <p:cNvSpPr>
            <a:spLocks noGrp="1"/>
          </p:cNvSpPr>
          <p:nvPr>
            <p:ph type="sldNum" sz="quarter" idx="5"/>
          </p:nvPr>
        </p:nvSpPr>
        <p:spPr/>
        <p:txBody>
          <a:bodyPr/>
          <a:lstStyle/>
          <a:p>
            <a:fld id="{9E708D62-8CD0-4A1E-ADB2-436F550110C9}" type="slidenum">
              <a:rPr lang="en-US" smtClean="0"/>
              <a:t>9</a:t>
            </a:fld>
            <a:endParaRPr lang="en-US"/>
          </a:p>
        </p:txBody>
      </p:sp>
    </p:spTree>
    <p:extLst>
      <p:ext uri="{BB962C8B-B14F-4D97-AF65-F5344CB8AC3E}">
        <p14:creationId xmlns:p14="http://schemas.microsoft.com/office/powerpoint/2010/main" val="20603385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DE6C8-AB1D-4204-BC9C-3366B0BF0435}"/>
              </a:ext>
            </a:extLst>
          </p:cNvPr>
          <p:cNvSpPr>
            <a:spLocks noGrp="1"/>
          </p:cNvSpPr>
          <p:nvPr>
            <p:ph type="ctrTitle"/>
          </p:nvPr>
        </p:nvSpPr>
        <p:spPr>
          <a:xfrm>
            <a:off x="704088" y="889820"/>
            <a:ext cx="9989574" cy="3598606"/>
          </a:xfrm>
        </p:spPr>
        <p:txBody>
          <a:bodyPr anchor="t">
            <a:normAutofit/>
          </a:bodyPr>
          <a:lstStyle>
            <a:lvl1pPr algn="l">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7A7B9009-EE50-4EE5-B6EB-CD6EC83D3FA3}"/>
              </a:ext>
            </a:extLst>
          </p:cNvPr>
          <p:cNvSpPr>
            <a:spLocks noGrp="1"/>
          </p:cNvSpPr>
          <p:nvPr>
            <p:ph type="subTitle" idx="1"/>
          </p:nvPr>
        </p:nvSpPr>
        <p:spPr>
          <a:xfrm>
            <a:off x="704088" y="4488426"/>
            <a:ext cx="6991776" cy="1302774"/>
          </a:xfrm>
        </p:spPr>
        <p:txBody>
          <a:bodyPr anchor="b">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99C8667E-058A-436F-B8EA-5B3A99D43D09}"/>
              </a:ext>
            </a:extLst>
          </p:cNvPr>
          <p:cNvSpPr>
            <a:spLocks noGrp="1"/>
          </p:cNvSpPr>
          <p:nvPr>
            <p:ph type="dt" sz="half" idx="10"/>
          </p:nvPr>
        </p:nvSpPr>
        <p:spPr/>
        <p:txBody>
          <a:bodyPr/>
          <a:lstStyle/>
          <a:p>
            <a:fld id="{D1D1EADE-8E88-4C7C-8AC5-FB148DE4940E}" type="datetime1">
              <a:rPr lang="en-US" smtClean="0"/>
              <a:t>2/12/2025</a:t>
            </a:fld>
            <a:endParaRPr lang="en-US"/>
          </a:p>
        </p:txBody>
      </p:sp>
      <p:sp>
        <p:nvSpPr>
          <p:cNvPr id="5" name="Footer Placeholder 4">
            <a:extLst>
              <a:ext uri="{FF2B5EF4-FFF2-40B4-BE49-F238E27FC236}">
                <a16:creationId xmlns:a16="http://schemas.microsoft.com/office/drawing/2014/main" id="{52680305-1AD7-482D-BFFD-6CDB83AB39A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E5762A1-52E9-402D-B65E-DF193E44CE83}"/>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5283572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359C1-C098-4BF4-A55D-782F4E606B8A}"/>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3D343C7E-1E8B-4D38-9B81-1AA2A8978ED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C8A70B00-53AE-4D3F-91BE-A8D789ED9864}"/>
              </a:ext>
            </a:extLst>
          </p:cNvPr>
          <p:cNvSpPr>
            <a:spLocks noGrp="1"/>
          </p:cNvSpPr>
          <p:nvPr>
            <p:ph type="dt" sz="half" idx="10"/>
          </p:nvPr>
        </p:nvSpPr>
        <p:spPr/>
        <p:txBody>
          <a:bodyPr/>
          <a:lstStyle/>
          <a:p>
            <a:fld id="{EC3C8B9C-477D-492A-96AD-1FC2CC997A73}" type="datetime1">
              <a:rPr lang="en-US" smtClean="0"/>
              <a:t>2/12/2025</a:t>
            </a:fld>
            <a:endParaRPr lang="en-US"/>
          </a:p>
        </p:txBody>
      </p:sp>
      <p:sp>
        <p:nvSpPr>
          <p:cNvPr id="5" name="Footer Placeholder 4">
            <a:extLst>
              <a:ext uri="{FF2B5EF4-FFF2-40B4-BE49-F238E27FC236}">
                <a16:creationId xmlns:a16="http://schemas.microsoft.com/office/drawing/2014/main" id="{06647FC7-8124-4F70-A849-B6BCC5189CC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47CEBE4-50DC-47DB-B699-CCC024336C9F}"/>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38037181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B418279-D3B8-4C6A-AB74-9DE377771270}"/>
              </a:ext>
            </a:extLst>
          </p:cNvPr>
          <p:cNvSpPr>
            <a:spLocks noGrp="1"/>
          </p:cNvSpPr>
          <p:nvPr>
            <p:ph type="title" orient="vert"/>
          </p:nvPr>
        </p:nvSpPr>
        <p:spPr>
          <a:xfrm>
            <a:off x="9242322" y="997974"/>
            <a:ext cx="2349043" cy="4984956"/>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E28F733C-9309-4197-BACA-207CDC8935C9}"/>
              </a:ext>
            </a:extLst>
          </p:cNvPr>
          <p:cNvSpPr>
            <a:spLocks noGrp="1"/>
          </p:cNvSpPr>
          <p:nvPr>
            <p:ph type="body" orient="vert" idx="1"/>
          </p:nvPr>
        </p:nvSpPr>
        <p:spPr>
          <a:xfrm>
            <a:off x="768927" y="997973"/>
            <a:ext cx="8473395" cy="498495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56ACD4D0-5BE6-412D-B08B-5DFFD593513E}"/>
              </a:ext>
            </a:extLst>
          </p:cNvPr>
          <p:cNvSpPr>
            <a:spLocks noGrp="1"/>
          </p:cNvSpPr>
          <p:nvPr>
            <p:ph type="dt" sz="half" idx="10"/>
          </p:nvPr>
        </p:nvSpPr>
        <p:spPr/>
        <p:txBody>
          <a:bodyPr/>
          <a:lstStyle/>
          <a:p>
            <a:fld id="{42D3AED5-E26D-4E29-B1B3-7847B6779594}" type="datetime1">
              <a:rPr lang="en-US" smtClean="0"/>
              <a:t>2/12/2025</a:t>
            </a:fld>
            <a:endParaRPr lang="en-US"/>
          </a:p>
        </p:txBody>
      </p:sp>
      <p:sp>
        <p:nvSpPr>
          <p:cNvPr id="5" name="Footer Placeholder 4">
            <a:extLst>
              <a:ext uri="{FF2B5EF4-FFF2-40B4-BE49-F238E27FC236}">
                <a16:creationId xmlns:a16="http://schemas.microsoft.com/office/drawing/2014/main" id="{55021651-B786-4A39-A10F-F5231D0A2C5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4504D2D-9379-40DE-9F45-3004BE54F16B}"/>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16378974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87CA6-BFD9-4CB1-8892-F6B062E82445}"/>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0CDA8C3-9C0C-4E52-9A62-E4DB159E6B0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7CC3EC35-E02F-41FF-9232-F90692A902FC}"/>
              </a:ext>
            </a:extLst>
          </p:cNvPr>
          <p:cNvSpPr>
            <a:spLocks noGrp="1"/>
          </p:cNvSpPr>
          <p:nvPr>
            <p:ph type="dt" sz="half" idx="10"/>
          </p:nvPr>
        </p:nvSpPr>
        <p:spPr/>
        <p:txBody>
          <a:bodyPr/>
          <a:lstStyle/>
          <a:p>
            <a:fld id="{157B6794-849E-4626-908B-D15793550EFB}" type="datetime1">
              <a:rPr lang="en-US" smtClean="0"/>
              <a:t>2/12/2025</a:t>
            </a:fld>
            <a:endParaRPr lang="en-US"/>
          </a:p>
        </p:txBody>
      </p:sp>
      <p:sp>
        <p:nvSpPr>
          <p:cNvPr id="5" name="Footer Placeholder 4">
            <a:extLst>
              <a:ext uri="{FF2B5EF4-FFF2-40B4-BE49-F238E27FC236}">
                <a16:creationId xmlns:a16="http://schemas.microsoft.com/office/drawing/2014/main" id="{39D13D38-5DF1-443B-8A12-71E834FDC6A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25E644A-4A37-4757-9809-5B035E2874E6}"/>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21851948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6578B-CD85-4BF1-A729-E8E8079B595F}"/>
              </a:ext>
            </a:extLst>
          </p:cNvPr>
          <p:cNvSpPr>
            <a:spLocks noGrp="1"/>
          </p:cNvSpPr>
          <p:nvPr>
            <p:ph type="title"/>
          </p:nvPr>
        </p:nvSpPr>
        <p:spPr>
          <a:xfrm>
            <a:off x="715383" y="1709738"/>
            <a:ext cx="10632067" cy="2852737"/>
          </a:xfrm>
        </p:spPr>
        <p:txBody>
          <a:bodyPr anchor="b"/>
          <a:lstStyle>
            <a:lvl1pPr>
              <a:defRPr sz="6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58448C1-C13F-4826-8347-EEB00A6643D6}"/>
              </a:ext>
            </a:extLst>
          </p:cNvPr>
          <p:cNvSpPr>
            <a:spLocks noGrp="1"/>
          </p:cNvSpPr>
          <p:nvPr>
            <p:ph type="body" idx="1"/>
          </p:nvPr>
        </p:nvSpPr>
        <p:spPr>
          <a:xfrm>
            <a:off x="715383" y="4589463"/>
            <a:ext cx="10632067"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806546A-957F-4C4D-9744-1177AD258E10}"/>
              </a:ext>
            </a:extLst>
          </p:cNvPr>
          <p:cNvSpPr>
            <a:spLocks noGrp="1"/>
          </p:cNvSpPr>
          <p:nvPr>
            <p:ph type="dt" sz="half" idx="10"/>
          </p:nvPr>
        </p:nvSpPr>
        <p:spPr/>
        <p:txBody>
          <a:bodyPr/>
          <a:lstStyle/>
          <a:p>
            <a:fld id="{63DB64E7-5594-42A3-ADBF-E95A7ACEAD64}" type="datetime1">
              <a:rPr lang="en-US" smtClean="0"/>
              <a:t>2/12/2025</a:t>
            </a:fld>
            <a:endParaRPr lang="en-US"/>
          </a:p>
        </p:txBody>
      </p:sp>
      <p:sp>
        <p:nvSpPr>
          <p:cNvPr id="5" name="Footer Placeholder 4">
            <a:extLst>
              <a:ext uri="{FF2B5EF4-FFF2-40B4-BE49-F238E27FC236}">
                <a16:creationId xmlns:a16="http://schemas.microsoft.com/office/drawing/2014/main" id="{B1DB149C-CC63-4E3A-A83D-EF637EB5197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DB94775-7982-41EC-B584-D51224D38F77}"/>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925429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CE4BD8-507D-48E4-A624-F16A741C3609}"/>
              </a:ext>
            </a:extLst>
          </p:cNvPr>
          <p:cNvSpPr>
            <a:spLocks noGrp="1"/>
          </p:cNvSpPr>
          <p:nvPr>
            <p:ph type="title"/>
          </p:nvPr>
        </p:nvSpPr>
        <p:spPr>
          <a:xfrm>
            <a:off x="700635" y="914400"/>
            <a:ext cx="10691265" cy="1307592"/>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10A07E4-3A39-457C-A059-7DFB6039D947}"/>
              </a:ext>
            </a:extLst>
          </p:cNvPr>
          <p:cNvSpPr>
            <a:spLocks noGrp="1"/>
          </p:cNvSpPr>
          <p:nvPr>
            <p:ph sz="half" idx="1"/>
          </p:nvPr>
        </p:nvSpPr>
        <p:spPr>
          <a:xfrm>
            <a:off x="704088" y="2221992"/>
            <a:ext cx="5212080" cy="373989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7B141E17-47CE-4A78-B0FA-0E9786DA67C5}"/>
              </a:ext>
            </a:extLst>
          </p:cNvPr>
          <p:cNvSpPr>
            <a:spLocks noGrp="1"/>
          </p:cNvSpPr>
          <p:nvPr>
            <p:ph sz="half" idx="2"/>
          </p:nvPr>
        </p:nvSpPr>
        <p:spPr>
          <a:xfrm>
            <a:off x="6181344" y="2221992"/>
            <a:ext cx="5212080" cy="373989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89F02C13-D3ED-4044-9716-F29D79A184C9}"/>
              </a:ext>
            </a:extLst>
          </p:cNvPr>
          <p:cNvSpPr>
            <a:spLocks noGrp="1"/>
          </p:cNvSpPr>
          <p:nvPr>
            <p:ph type="dt" sz="half" idx="10"/>
          </p:nvPr>
        </p:nvSpPr>
        <p:spPr/>
        <p:txBody>
          <a:bodyPr/>
          <a:lstStyle/>
          <a:p>
            <a:fld id="{18462B0B-D248-4FFB-8695-AD7FA4B1284A}" type="datetime1">
              <a:rPr lang="en-US" smtClean="0"/>
              <a:t>2/12/2025</a:t>
            </a:fld>
            <a:endParaRPr lang="en-US"/>
          </a:p>
        </p:txBody>
      </p:sp>
      <p:sp>
        <p:nvSpPr>
          <p:cNvPr id="6" name="Footer Placeholder 5">
            <a:extLst>
              <a:ext uri="{FF2B5EF4-FFF2-40B4-BE49-F238E27FC236}">
                <a16:creationId xmlns:a16="http://schemas.microsoft.com/office/drawing/2014/main" id="{8AF334AD-FB29-4355-B5CF-85E61B4F340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BA5AA154-790C-4774-9C21-8C543E733F26}"/>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7670385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7DD35-7673-4F88-86B0-634883B5E345}"/>
              </a:ext>
            </a:extLst>
          </p:cNvPr>
          <p:cNvSpPr>
            <a:spLocks noGrp="1"/>
          </p:cNvSpPr>
          <p:nvPr>
            <p:ph type="title"/>
          </p:nvPr>
        </p:nvSpPr>
        <p:spPr>
          <a:xfrm>
            <a:off x="704087" y="929147"/>
            <a:ext cx="10689336" cy="798451"/>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5EC820D7-3E0B-47C6-A583-C4C839C5AF03}"/>
              </a:ext>
            </a:extLst>
          </p:cNvPr>
          <p:cNvSpPr>
            <a:spLocks noGrp="1"/>
          </p:cNvSpPr>
          <p:nvPr>
            <p:ph type="body" idx="1"/>
          </p:nvPr>
        </p:nvSpPr>
        <p:spPr>
          <a:xfrm>
            <a:off x="704088" y="1756538"/>
            <a:ext cx="5212080" cy="657225"/>
          </a:xfrm>
        </p:spPr>
        <p:txBody>
          <a:bodyPr anchor="b">
            <a:normAutofit/>
          </a:bodyPr>
          <a:lstStyle>
            <a:lvl1pPr marL="0" indent="0">
              <a:buNone/>
              <a:defRPr sz="16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A839A7B-97D5-400F-B802-A0FF28FE9F15}"/>
              </a:ext>
            </a:extLst>
          </p:cNvPr>
          <p:cNvSpPr>
            <a:spLocks noGrp="1"/>
          </p:cNvSpPr>
          <p:nvPr>
            <p:ph sz="half" idx="2"/>
          </p:nvPr>
        </p:nvSpPr>
        <p:spPr>
          <a:xfrm>
            <a:off x="704088" y="2442702"/>
            <a:ext cx="5212080" cy="35191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C2E0ECA2-DBF1-4681-9DFA-93AFD1B371DB}"/>
              </a:ext>
            </a:extLst>
          </p:cNvPr>
          <p:cNvSpPr>
            <a:spLocks noGrp="1"/>
          </p:cNvSpPr>
          <p:nvPr>
            <p:ph type="body" sz="quarter" idx="3"/>
          </p:nvPr>
        </p:nvSpPr>
        <p:spPr>
          <a:xfrm>
            <a:off x="6181344" y="1756538"/>
            <a:ext cx="5212080" cy="657225"/>
          </a:xfrm>
        </p:spPr>
        <p:txBody>
          <a:bodyPr anchor="b">
            <a:normAutofit/>
          </a:bodyPr>
          <a:lstStyle>
            <a:lvl1pPr marL="0" indent="0">
              <a:buNone/>
              <a:defRPr sz="16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90EBBBB-517F-4ED7-9E51-CF0F7590B4D4}"/>
              </a:ext>
            </a:extLst>
          </p:cNvPr>
          <p:cNvSpPr>
            <a:spLocks noGrp="1"/>
          </p:cNvSpPr>
          <p:nvPr>
            <p:ph sz="quarter" idx="4"/>
          </p:nvPr>
        </p:nvSpPr>
        <p:spPr>
          <a:xfrm>
            <a:off x="6181344" y="2442702"/>
            <a:ext cx="5212080" cy="35191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2511B5C7-1E37-478F-B4B0-C7202FFE41B9}"/>
              </a:ext>
            </a:extLst>
          </p:cNvPr>
          <p:cNvSpPr>
            <a:spLocks noGrp="1"/>
          </p:cNvSpPr>
          <p:nvPr>
            <p:ph type="dt" sz="half" idx="10"/>
          </p:nvPr>
        </p:nvSpPr>
        <p:spPr/>
        <p:txBody>
          <a:bodyPr/>
          <a:lstStyle/>
          <a:p>
            <a:fld id="{D0378EFB-9159-4510-B73F-4F0409ADE937}" type="datetime1">
              <a:rPr lang="en-US" smtClean="0"/>
              <a:t>2/12/2025</a:t>
            </a:fld>
            <a:endParaRPr lang="en-US"/>
          </a:p>
        </p:txBody>
      </p:sp>
      <p:sp>
        <p:nvSpPr>
          <p:cNvPr id="8" name="Footer Placeholder 7">
            <a:extLst>
              <a:ext uri="{FF2B5EF4-FFF2-40B4-BE49-F238E27FC236}">
                <a16:creationId xmlns:a16="http://schemas.microsoft.com/office/drawing/2014/main" id="{9153F7EF-507C-4CB3-86C5-8B34FFFC1D86}"/>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58E3DEA6-E4EB-4C2A-8B4F-55EC965B6219}"/>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39904114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32964-A933-4B98-A141-A4B316DAFA9F}"/>
              </a:ext>
            </a:extLst>
          </p:cNvPr>
          <p:cNvSpPr>
            <a:spLocks noGrp="1"/>
          </p:cNvSpPr>
          <p:nvPr>
            <p:ph type="title"/>
          </p:nvPr>
        </p:nvSpPr>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5D684C9D-23DA-42B0-9DD3-7592F72E8DC9}"/>
              </a:ext>
            </a:extLst>
          </p:cNvPr>
          <p:cNvSpPr>
            <a:spLocks noGrp="1"/>
          </p:cNvSpPr>
          <p:nvPr>
            <p:ph type="dt" sz="half" idx="10"/>
          </p:nvPr>
        </p:nvSpPr>
        <p:spPr/>
        <p:txBody>
          <a:bodyPr/>
          <a:lstStyle/>
          <a:p>
            <a:fld id="{89BC9412-2452-4BED-A324-9D8C115361AD}" type="datetime1">
              <a:rPr lang="en-US" smtClean="0"/>
              <a:t>2/12/2025</a:t>
            </a:fld>
            <a:endParaRPr lang="en-US"/>
          </a:p>
        </p:txBody>
      </p:sp>
      <p:sp>
        <p:nvSpPr>
          <p:cNvPr id="4" name="Footer Placeholder 3">
            <a:extLst>
              <a:ext uri="{FF2B5EF4-FFF2-40B4-BE49-F238E27FC236}">
                <a16:creationId xmlns:a16="http://schemas.microsoft.com/office/drawing/2014/main" id="{68BF8F05-876F-49D8-AE30-5BB2A91ECD59}"/>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153D20DA-9260-4577-BB51-789570A243AF}"/>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28831281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D2C1F24-E0A1-45A7-8EF5-92CD9799341C}"/>
              </a:ext>
            </a:extLst>
          </p:cNvPr>
          <p:cNvSpPr>
            <a:spLocks noGrp="1"/>
          </p:cNvSpPr>
          <p:nvPr>
            <p:ph type="dt" sz="half" idx="10"/>
          </p:nvPr>
        </p:nvSpPr>
        <p:spPr/>
        <p:txBody>
          <a:bodyPr/>
          <a:lstStyle/>
          <a:p>
            <a:fld id="{F5318F62-D251-40E8-A23C-F4CFE9FEAB41}" type="datetime1">
              <a:rPr lang="en-US" smtClean="0"/>
              <a:t>2/12/2025</a:t>
            </a:fld>
            <a:endParaRPr lang="en-US"/>
          </a:p>
        </p:txBody>
      </p:sp>
      <p:sp>
        <p:nvSpPr>
          <p:cNvPr id="3" name="Footer Placeholder 2">
            <a:extLst>
              <a:ext uri="{FF2B5EF4-FFF2-40B4-BE49-F238E27FC236}">
                <a16:creationId xmlns:a16="http://schemas.microsoft.com/office/drawing/2014/main" id="{3E021C19-210E-46B0-9036-5D8AECC9260C}"/>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1A880FEF-487E-44DF-8615-DF2210419602}"/>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16013666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568EE-74C8-43A6-90BC-2DDD965CF64A}"/>
              </a:ext>
            </a:extLst>
          </p:cNvPr>
          <p:cNvSpPr>
            <a:spLocks noGrp="1"/>
          </p:cNvSpPr>
          <p:nvPr>
            <p:ph type="title"/>
          </p:nvPr>
        </p:nvSpPr>
        <p:spPr>
          <a:xfrm>
            <a:off x="704088" y="1069848"/>
            <a:ext cx="4093599" cy="1316736"/>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71C35AC-CAE3-48CF-A3E4-A075C9FDD71B}"/>
              </a:ext>
            </a:extLst>
          </p:cNvPr>
          <p:cNvSpPr>
            <a:spLocks noGrp="1"/>
          </p:cNvSpPr>
          <p:nvPr>
            <p:ph idx="1"/>
          </p:nvPr>
        </p:nvSpPr>
        <p:spPr>
          <a:xfrm>
            <a:off x="5183188" y="1069848"/>
            <a:ext cx="6172200" cy="479120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2D9D03EA-5FAD-4609-A2B8-624E426847E3}"/>
              </a:ext>
            </a:extLst>
          </p:cNvPr>
          <p:cNvSpPr>
            <a:spLocks noGrp="1"/>
          </p:cNvSpPr>
          <p:nvPr>
            <p:ph type="body" sz="half" idx="2"/>
          </p:nvPr>
        </p:nvSpPr>
        <p:spPr>
          <a:xfrm>
            <a:off x="704088" y="2551176"/>
            <a:ext cx="4093599" cy="331927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B58D2EA-2191-4216-B64D-067BDFE12375}"/>
              </a:ext>
            </a:extLst>
          </p:cNvPr>
          <p:cNvSpPr>
            <a:spLocks noGrp="1"/>
          </p:cNvSpPr>
          <p:nvPr>
            <p:ph type="dt" sz="half" idx="10"/>
          </p:nvPr>
        </p:nvSpPr>
        <p:spPr/>
        <p:txBody>
          <a:bodyPr/>
          <a:lstStyle/>
          <a:p>
            <a:fld id="{44F76144-149E-4874-93A5-554A0357CF82}" type="datetime1">
              <a:rPr lang="en-US" smtClean="0"/>
              <a:t>2/12/2025</a:t>
            </a:fld>
            <a:endParaRPr lang="en-US"/>
          </a:p>
        </p:txBody>
      </p:sp>
      <p:sp>
        <p:nvSpPr>
          <p:cNvPr id="6" name="Footer Placeholder 5">
            <a:extLst>
              <a:ext uri="{FF2B5EF4-FFF2-40B4-BE49-F238E27FC236}">
                <a16:creationId xmlns:a16="http://schemas.microsoft.com/office/drawing/2014/main" id="{78042128-DAB4-481C-BEE6-3523E8E88BAD}"/>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AE50E382-C500-4A4C-A7C6-43860383AB91}"/>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34286710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9FE98B-EACF-4251-A8AF-0D9EDD17C664}"/>
              </a:ext>
            </a:extLst>
          </p:cNvPr>
          <p:cNvSpPr>
            <a:spLocks noGrp="1"/>
          </p:cNvSpPr>
          <p:nvPr>
            <p:ph type="title"/>
          </p:nvPr>
        </p:nvSpPr>
        <p:spPr>
          <a:xfrm>
            <a:off x="704088" y="1066800"/>
            <a:ext cx="4103431" cy="1317523"/>
          </a:xfrm>
        </p:spPr>
        <p:txBody>
          <a:bodyPr anchor="b"/>
          <a:lstStyle>
            <a:lvl1pP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3905F473-761A-4002-AF70-9FF878D0139E}"/>
              </a:ext>
            </a:extLst>
          </p:cNvPr>
          <p:cNvSpPr>
            <a:spLocks noGrp="1"/>
          </p:cNvSpPr>
          <p:nvPr>
            <p:ph type="pic" idx="1"/>
          </p:nvPr>
        </p:nvSpPr>
        <p:spPr>
          <a:xfrm>
            <a:off x="5183188" y="1066800"/>
            <a:ext cx="6172200" cy="47942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FA0C2E6A-F834-4540-BB00-E13CB45DC362}"/>
              </a:ext>
            </a:extLst>
          </p:cNvPr>
          <p:cNvSpPr>
            <a:spLocks noGrp="1"/>
          </p:cNvSpPr>
          <p:nvPr>
            <p:ph type="body" sz="half" idx="2"/>
          </p:nvPr>
        </p:nvSpPr>
        <p:spPr>
          <a:xfrm>
            <a:off x="704088" y="2552700"/>
            <a:ext cx="4103431" cy="33162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0C38EAB-AD63-415C-B263-BA1D8FBE3CB0}"/>
              </a:ext>
            </a:extLst>
          </p:cNvPr>
          <p:cNvSpPr>
            <a:spLocks noGrp="1"/>
          </p:cNvSpPr>
          <p:nvPr>
            <p:ph type="dt" sz="half" idx="10"/>
          </p:nvPr>
        </p:nvSpPr>
        <p:spPr/>
        <p:txBody>
          <a:bodyPr/>
          <a:lstStyle/>
          <a:p>
            <a:fld id="{50BA65D8-0540-4835-AE5C-25D29DBA01BE}" type="datetime1">
              <a:rPr lang="en-US" smtClean="0"/>
              <a:t>2/12/2025</a:t>
            </a:fld>
            <a:endParaRPr lang="en-US"/>
          </a:p>
        </p:txBody>
      </p:sp>
      <p:sp>
        <p:nvSpPr>
          <p:cNvPr id="6" name="Footer Placeholder 5">
            <a:extLst>
              <a:ext uri="{FF2B5EF4-FFF2-40B4-BE49-F238E27FC236}">
                <a16:creationId xmlns:a16="http://schemas.microsoft.com/office/drawing/2014/main" id="{422E5541-B6DE-45E8-BCFE-0DFC4F57407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DBB78D45-289B-46AF-8CB9-E6150BEA17ED}"/>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37649433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A362AC-B59F-4AC7-B279-57DDD5336BCA}"/>
              </a:ext>
            </a:extLst>
          </p:cNvPr>
          <p:cNvSpPr>
            <a:spLocks noGrp="1"/>
          </p:cNvSpPr>
          <p:nvPr>
            <p:ph type="title"/>
          </p:nvPr>
        </p:nvSpPr>
        <p:spPr>
          <a:xfrm>
            <a:off x="700635" y="914400"/>
            <a:ext cx="10691265" cy="1307592"/>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0E6042DB-75BD-4EC1-B6D9-8A72EF940CAA}"/>
              </a:ext>
            </a:extLst>
          </p:cNvPr>
          <p:cNvSpPr>
            <a:spLocks noGrp="1"/>
          </p:cNvSpPr>
          <p:nvPr>
            <p:ph type="body" idx="1"/>
          </p:nvPr>
        </p:nvSpPr>
        <p:spPr>
          <a:xfrm>
            <a:off x="700635" y="2221992"/>
            <a:ext cx="10691265" cy="373989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21DD1378-7C96-4079-B44C-3D86B4657596}"/>
              </a:ext>
            </a:extLst>
          </p:cNvPr>
          <p:cNvSpPr>
            <a:spLocks noGrp="1"/>
          </p:cNvSpPr>
          <p:nvPr>
            <p:ph type="dt" sz="half" idx="2"/>
          </p:nvPr>
        </p:nvSpPr>
        <p:spPr>
          <a:xfrm>
            <a:off x="8369448" y="6356350"/>
            <a:ext cx="2549564" cy="365125"/>
          </a:xfrm>
          <a:prstGeom prst="rect">
            <a:avLst/>
          </a:prstGeom>
        </p:spPr>
        <p:txBody>
          <a:bodyPr vert="horz" lIns="91440" tIns="45720" rIns="91440" bIns="45720" rtlCol="0" anchor="ctr"/>
          <a:lstStyle>
            <a:lvl1pPr algn="r">
              <a:defRPr sz="1050">
                <a:solidFill>
                  <a:schemeClr val="tx1"/>
                </a:solidFill>
                <a:latin typeface="+mj-lt"/>
              </a:defRPr>
            </a:lvl1pPr>
          </a:lstStyle>
          <a:p>
            <a:fld id="{E31BA835-12AC-4E8F-955A-EA3F4DE2791F}" type="datetime1">
              <a:rPr lang="en-US" smtClean="0"/>
              <a:t>2/12/2025</a:t>
            </a:fld>
            <a:endParaRPr lang="en-US"/>
          </a:p>
        </p:txBody>
      </p:sp>
      <p:sp>
        <p:nvSpPr>
          <p:cNvPr id="5" name="Footer Placeholder 4">
            <a:extLst>
              <a:ext uri="{FF2B5EF4-FFF2-40B4-BE49-F238E27FC236}">
                <a16:creationId xmlns:a16="http://schemas.microsoft.com/office/drawing/2014/main" id="{D19B6B78-577F-43F5-BAEE-BF72484C9850}"/>
              </a:ext>
            </a:extLst>
          </p:cNvPr>
          <p:cNvSpPr>
            <a:spLocks noGrp="1"/>
          </p:cNvSpPr>
          <p:nvPr>
            <p:ph type="ftr" sz="quarter" idx="3"/>
          </p:nvPr>
        </p:nvSpPr>
        <p:spPr>
          <a:xfrm>
            <a:off x="704088" y="6356350"/>
            <a:ext cx="4539727" cy="365125"/>
          </a:xfrm>
          <a:prstGeom prst="rect">
            <a:avLst/>
          </a:prstGeom>
        </p:spPr>
        <p:txBody>
          <a:bodyPr vert="horz" lIns="91440" tIns="45720" rIns="91440" bIns="45720" rtlCol="0" anchor="ctr"/>
          <a:lstStyle>
            <a:lvl1pPr algn="l">
              <a:defRPr sz="1050">
                <a:solidFill>
                  <a:schemeClr val="tx1"/>
                </a:solidFill>
                <a:latin typeface="+mj-lt"/>
              </a:defRPr>
            </a:lvl1pPr>
          </a:lstStyle>
          <a:p>
            <a:endParaRPr lang="en-US" dirty="0"/>
          </a:p>
        </p:txBody>
      </p:sp>
      <p:sp>
        <p:nvSpPr>
          <p:cNvPr id="6" name="Slide Number Placeholder 5">
            <a:extLst>
              <a:ext uri="{FF2B5EF4-FFF2-40B4-BE49-F238E27FC236}">
                <a16:creationId xmlns:a16="http://schemas.microsoft.com/office/drawing/2014/main" id="{A8CC75B8-AF8F-4D8A-9B3D-D1951A64BADB}"/>
              </a:ext>
            </a:extLst>
          </p:cNvPr>
          <p:cNvSpPr>
            <a:spLocks noGrp="1"/>
          </p:cNvSpPr>
          <p:nvPr>
            <p:ph type="sldNum" sz="quarter" idx="4"/>
          </p:nvPr>
        </p:nvSpPr>
        <p:spPr>
          <a:xfrm>
            <a:off x="10919012" y="6356350"/>
            <a:ext cx="672354" cy="365125"/>
          </a:xfrm>
          <a:prstGeom prst="rect">
            <a:avLst/>
          </a:prstGeom>
        </p:spPr>
        <p:txBody>
          <a:bodyPr vert="horz" lIns="91440" tIns="45720" rIns="91440" bIns="45720" rtlCol="0" anchor="ctr"/>
          <a:lstStyle>
            <a:lvl1pPr algn="r">
              <a:defRPr sz="1800">
                <a:solidFill>
                  <a:schemeClr val="tx1"/>
                </a:solidFill>
              </a:defRPr>
            </a:lvl1pPr>
          </a:lstStyle>
          <a:p>
            <a:fld id="{87E7843D-FF13-4365-9478-9625B70A2705}" type="slidenum">
              <a:rPr lang="en-US" smtClean="0"/>
              <a:t>‹#›</a:t>
            </a:fld>
            <a:endParaRPr lang="en-US"/>
          </a:p>
        </p:txBody>
      </p:sp>
      <p:cxnSp>
        <p:nvCxnSpPr>
          <p:cNvPr id="7" name="Straight Connector 6">
            <a:extLst>
              <a:ext uri="{FF2B5EF4-FFF2-40B4-BE49-F238E27FC236}">
                <a16:creationId xmlns:a16="http://schemas.microsoft.com/office/drawing/2014/main" id="{F64F9B95-9045-48D2-B9F3-2927E98F54AA}"/>
              </a:ext>
            </a:extLst>
          </p:cNvPr>
          <p:cNvCxnSpPr>
            <a:cxnSpLocks/>
          </p:cNvCxnSpPr>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085AA86F-6A4D-4BCB-A045-D992CDC2959B}"/>
              </a:ext>
            </a:extLst>
          </p:cNvPr>
          <p:cNvCxnSpPr>
            <a:cxnSpLocks/>
          </p:cNvCxnSpPr>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8933644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l" defTabSz="914400" rtl="0" eaLnBrk="1" latinLnBrk="0" hangingPunct="1">
        <a:lnSpc>
          <a:spcPct val="100000"/>
        </a:lnSpc>
        <a:spcBef>
          <a:spcPct val="0"/>
        </a:spcBef>
        <a:buNone/>
        <a:defRPr sz="4000" kern="1200" cap="all" spc="30" baseline="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3E93247-6229-44AB-A550-739E971E6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sto MT"/>
              <a:ea typeface="+mn-ea"/>
              <a:cs typeface="+mn-cs"/>
            </a:endParaRPr>
          </a:p>
        </p:txBody>
      </p:sp>
      <p:cxnSp>
        <p:nvCxnSpPr>
          <p:cNvPr id="11" name="Straight Connector 10">
            <a:extLst>
              <a:ext uri="{FF2B5EF4-FFF2-40B4-BE49-F238E27FC236}">
                <a16:creationId xmlns:a16="http://schemas.microsoft.com/office/drawing/2014/main" id="{EE2E603F-4A95-4FE8-BB06-211DFD75DB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6383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B33F270F-6E3D-454E-B943-C5DC20F0C94C}"/>
              </a:ext>
            </a:extLst>
          </p:cNvPr>
          <p:cNvPicPr>
            <a:picLocks noChangeAspect="1"/>
          </p:cNvPicPr>
          <p:nvPr/>
        </p:nvPicPr>
        <p:blipFill>
          <a:blip r:embed="rId3"/>
          <a:srcRect l="9091" t="9091"/>
          <a:stretch/>
        </p:blipFill>
        <p:spPr>
          <a:xfrm>
            <a:off x="20" y="10"/>
            <a:ext cx="12191979" cy="6857990"/>
          </a:xfrm>
          <a:prstGeom prst="rect">
            <a:avLst/>
          </a:prstGeom>
        </p:spPr>
      </p:pic>
      <p:sp>
        <p:nvSpPr>
          <p:cNvPr id="13" name="Rectangle 12">
            <a:extLst>
              <a:ext uri="{FF2B5EF4-FFF2-40B4-BE49-F238E27FC236}">
                <a16:creationId xmlns:a16="http://schemas.microsoft.com/office/drawing/2014/main" id="{D21F66AB-6D67-4C86-A415-0B6E4EEC5A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3811" y="423809"/>
            <a:ext cx="6858002" cy="6010383"/>
          </a:xfrm>
          <a:prstGeom prst="rect">
            <a:avLst/>
          </a:prstGeom>
          <a:gradFill>
            <a:gsLst>
              <a:gs pos="0">
                <a:schemeClr val="bg1">
                  <a:alpha val="0"/>
                </a:schemeClr>
              </a:gs>
              <a:gs pos="46000">
                <a:schemeClr val="bg1">
                  <a:alpha val="31000"/>
                </a:schemeClr>
              </a:gs>
              <a:gs pos="26000">
                <a:schemeClr val="bg1">
                  <a:alpha val="17000"/>
                </a:schemeClr>
              </a:gs>
              <a:gs pos="100000">
                <a:schemeClr val="bg1">
                  <a:alpha val="4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sto MT"/>
              <a:ea typeface="+mn-ea"/>
              <a:cs typeface="+mn-cs"/>
            </a:endParaRPr>
          </a:p>
        </p:txBody>
      </p:sp>
      <p:sp>
        <p:nvSpPr>
          <p:cNvPr id="2" name="Title 1">
            <a:extLst>
              <a:ext uri="{FF2B5EF4-FFF2-40B4-BE49-F238E27FC236}">
                <a16:creationId xmlns:a16="http://schemas.microsoft.com/office/drawing/2014/main" id="{E726BA01-0B1D-097F-5E5F-2B30D4725881}"/>
              </a:ext>
            </a:extLst>
          </p:cNvPr>
          <p:cNvSpPr>
            <a:spLocks noGrp="1"/>
          </p:cNvSpPr>
          <p:nvPr>
            <p:ph type="ctrTitle"/>
          </p:nvPr>
        </p:nvSpPr>
        <p:spPr>
          <a:xfrm>
            <a:off x="313786" y="908651"/>
            <a:ext cx="5230366" cy="4005454"/>
          </a:xfrm>
        </p:spPr>
        <p:txBody>
          <a:bodyPr anchor="t">
            <a:normAutofit/>
          </a:bodyPr>
          <a:lstStyle/>
          <a:p>
            <a:r>
              <a:rPr lang="en-US" sz="6800"/>
              <a:t>How Coffee Affects the Brain</a:t>
            </a:r>
          </a:p>
        </p:txBody>
      </p:sp>
      <p:sp>
        <p:nvSpPr>
          <p:cNvPr id="3" name="Subtitle 2">
            <a:extLst>
              <a:ext uri="{FF2B5EF4-FFF2-40B4-BE49-F238E27FC236}">
                <a16:creationId xmlns:a16="http://schemas.microsoft.com/office/drawing/2014/main" id="{20D8E8B0-347F-CFA0-D77C-A92798E6F57F}"/>
              </a:ext>
            </a:extLst>
          </p:cNvPr>
          <p:cNvSpPr>
            <a:spLocks noGrp="1"/>
          </p:cNvSpPr>
          <p:nvPr>
            <p:ph type="subTitle" idx="1"/>
          </p:nvPr>
        </p:nvSpPr>
        <p:spPr>
          <a:xfrm>
            <a:off x="313787" y="5050632"/>
            <a:ext cx="3793200" cy="1129888"/>
          </a:xfrm>
        </p:spPr>
        <p:txBody>
          <a:bodyPr anchor="b">
            <a:normAutofit/>
          </a:bodyPr>
          <a:lstStyle/>
          <a:p>
            <a:r>
              <a:rPr lang="en-US" sz="2200"/>
              <a:t>Exploring caffeine's impact on brain function</a:t>
            </a:r>
          </a:p>
        </p:txBody>
      </p:sp>
      <p:cxnSp>
        <p:nvCxnSpPr>
          <p:cNvPr id="15" name="Straight Connector 14">
            <a:extLst>
              <a:ext uri="{FF2B5EF4-FFF2-40B4-BE49-F238E27FC236}">
                <a16:creationId xmlns:a16="http://schemas.microsoft.com/office/drawing/2014/main" id="{0B66F5E1-B07D-4718-F4B4-5FCE4B7E8F4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39006" y="727509"/>
            <a:ext cx="16383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28279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grpId="0" nodeType="withEffect">
                                  <p:stCondLst>
                                    <p:cond delay="1500"/>
                                  </p:stCondLst>
                                  <p:iterate>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700"/>
                                        <p:tgtEl>
                                          <p:spTgt spid="3">
                                            <p:txEl>
                                              <p:pRg st="0" end="0"/>
                                            </p:txEl>
                                          </p:spTgt>
                                        </p:tgtEl>
                                      </p:cBhvr>
                                    </p:animEffect>
                                  </p:childTnLst>
                                </p:cTn>
                              </p:par>
                              <p:par>
                                <p:cTn id="11" presetID="10" presetClass="entr" presetSubtype="0" fill="hold" grpId="1" nodeType="withEffect">
                                  <p:stCondLst>
                                    <p:cond delay="250"/>
                                  </p:stCondLst>
                                  <p:iterate>
                                    <p:tmPct val="10000"/>
                                  </p:iterate>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3" grpId="1"/>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F710FDB-0919-493E-8539-8240C23F1E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sto MT"/>
              <a:ea typeface="+mn-ea"/>
              <a:cs typeface="+mn-cs"/>
            </a:endParaRPr>
          </a:p>
        </p:txBody>
      </p:sp>
      <p:cxnSp>
        <p:nvCxnSpPr>
          <p:cNvPr id="11" name="Straight Connector 10">
            <a:extLst>
              <a:ext uri="{FF2B5EF4-FFF2-40B4-BE49-F238E27FC236}">
                <a16:creationId xmlns:a16="http://schemas.microsoft.com/office/drawing/2014/main" id="{22F20000-FD86-48F6-9363-FEC90C932DC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872AE332-6ACA-45BE-875F-91A291D4A40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3A81F34B-932A-2C22-6C86-28835533E25C}"/>
              </a:ext>
            </a:extLst>
          </p:cNvPr>
          <p:cNvSpPr>
            <a:spLocks noGrp="1"/>
          </p:cNvSpPr>
          <p:nvPr>
            <p:ph type="title"/>
          </p:nvPr>
        </p:nvSpPr>
        <p:spPr>
          <a:xfrm>
            <a:off x="702129" y="914760"/>
            <a:ext cx="2806615" cy="3543764"/>
          </a:xfrm>
        </p:spPr>
        <p:txBody>
          <a:bodyPr>
            <a:normAutofit/>
          </a:bodyPr>
          <a:lstStyle/>
          <a:p>
            <a:r>
              <a:rPr lang="en-US" sz="3600"/>
              <a:t>Anxiety and Insomnia</a:t>
            </a:r>
          </a:p>
        </p:txBody>
      </p:sp>
      <p:graphicFrame>
        <p:nvGraphicFramePr>
          <p:cNvPr id="4" name="Content Placeholder 4">
            <a:extLst>
              <a:ext uri="{FF2B5EF4-FFF2-40B4-BE49-F238E27FC236}">
                <a16:creationId xmlns:a16="http://schemas.microsoft.com/office/drawing/2014/main" id="{D49DD3C0-47F9-427E-96DC-B1E5874D0A64}"/>
              </a:ext>
            </a:extLst>
          </p:cNvPr>
          <p:cNvGraphicFramePr>
            <a:graphicFrameLocks noGrp="1"/>
          </p:cNvGraphicFramePr>
          <p:nvPr>
            <p:ph idx="1"/>
            <p:extLst>
              <p:ext uri="{D42A27DB-BD31-4B8C-83A1-F6EECF244321}">
                <p14:modId xmlns:p14="http://schemas.microsoft.com/office/powerpoint/2010/main" val="2760328277"/>
              </p:ext>
              <p:ext uri="{E7BDC344-281C-4309-B0C6-D0EE65EED2A8}">
                <p202:designPr xmlns:p202="http://schemas.microsoft.com/office/powerpoint/2020/02/main">
                  <p202:designTagLst>
                    <p202:designTag name="ARCH:1:CLS" val="InformationBlock"/>
                    <p202:designTag name="ARCH:1:VSVAR" val="VisualTitledTextBox"/>
                  </p202:designTagLst>
                </p202:designPr>
              </p:ext>
            </p:extLst>
          </p:nvPr>
        </p:nvGraphicFramePr>
        <p:xfrm>
          <a:off x="3902149" y="978558"/>
          <a:ext cx="7591859" cy="509149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38055086"/>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Woman having a headache on white">
            <a:extLst>
              <a:ext uri="{FF2B5EF4-FFF2-40B4-BE49-F238E27FC236}">
                <a16:creationId xmlns:a16="http://schemas.microsoft.com/office/drawing/2014/main" id="{542D6975-5C34-4936-A563-46F1824AC2B8}"/>
              </a:ext>
            </a:extLst>
          </p:cNvPr>
          <p:cNvPicPr>
            <a:picLocks noGrp="1" noChangeAspect="1"/>
          </p:cNvPicPr>
          <p:nvPr>
            <p:ph sz="half" idx="1"/>
          </p:nvPr>
        </p:nvPicPr>
        <p:blipFill>
          <a:blip r:embed="rId3"/>
          <a:srcRect r="11477" b="-3"/>
          <a:stretch/>
        </p:blipFill>
        <p:spPr>
          <a:xfrm>
            <a:off x="804672" y="3044952"/>
            <a:ext cx="3941064" cy="2971800"/>
          </a:xfrm>
          <a:prstGeom prst="rect">
            <a:avLst/>
          </a:prstGeom>
        </p:spPr>
      </p:pic>
      <p:sp>
        <p:nvSpPr>
          <p:cNvPr id="2" name="Title 1">
            <a:extLst>
              <a:ext uri="{FF2B5EF4-FFF2-40B4-BE49-F238E27FC236}">
                <a16:creationId xmlns:a16="http://schemas.microsoft.com/office/drawing/2014/main" id="{2A7CB0F4-6312-0001-9E7E-57F4709EF682}"/>
              </a:ext>
            </a:extLst>
          </p:cNvPr>
          <p:cNvSpPr>
            <a:spLocks noGrp="1"/>
          </p:cNvSpPr>
          <p:nvPr>
            <p:ph type="title"/>
          </p:nvPr>
        </p:nvSpPr>
        <p:spPr>
          <a:xfrm>
            <a:off x="704087" y="914400"/>
            <a:ext cx="4041648" cy="1928741"/>
          </a:xfrm>
        </p:spPr>
        <p:txBody>
          <a:bodyPr vert="horz" lIns="91440" tIns="45720" rIns="91440" bIns="45720" rtlCol="0" anchor="t">
            <a:normAutofit/>
          </a:bodyPr>
          <a:lstStyle/>
          <a:p>
            <a:r>
              <a:rPr lang="en-US"/>
              <a:t>Withdrawal Symptoms</a:t>
            </a:r>
          </a:p>
        </p:txBody>
      </p:sp>
      <p:sp>
        <p:nvSpPr>
          <p:cNvPr id="4" name="Content Placeholder 3">
            <a:extLst>
              <a:ext uri="{FF2B5EF4-FFF2-40B4-BE49-F238E27FC236}">
                <a16:creationId xmlns:a16="http://schemas.microsoft.com/office/drawing/2014/main" id="{A9F1EA82-097B-3EA5-7697-83ACDB444529}"/>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330952" y="968377"/>
            <a:ext cx="6144768" cy="5006436"/>
          </a:xfrm>
        </p:spPr>
        <p:txBody>
          <a:bodyPr>
            <a:normAutofit/>
          </a:bodyPr>
          <a:lstStyle/>
          <a:p>
            <a:pPr marL="0" indent="0">
              <a:spcBef>
                <a:spcPts val="2500"/>
              </a:spcBef>
              <a:buNone/>
            </a:pPr>
            <a:r>
              <a:rPr lang="en-US" sz="1400" b="1"/>
              <a:t>Caffeine Withdrawal Overview</a:t>
            </a:r>
          </a:p>
          <a:p>
            <a:pPr marL="0" lvl="1" indent="0">
              <a:buNone/>
            </a:pPr>
            <a:r>
              <a:rPr lang="en-US" sz="1400"/>
              <a:t>Caffeine withdrawal can cause various symptoms including headaches, fatigue, and irritability after reducing intake.</a:t>
            </a:r>
          </a:p>
          <a:p>
            <a:pPr marL="0" indent="0">
              <a:spcBef>
                <a:spcPts val="2500"/>
              </a:spcBef>
              <a:buNone/>
            </a:pPr>
            <a:r>
              <a:rPr lang="en-US" sz="1400" b="1"/>
              <a:t>Headaches</a:t>
            </a:r>
          </a:p>
          <a:p>
            <a:pPr marL="0" lvl="1" indent="0">
              <a:buNone/>
            </a:pPr>
            <a:r>
              <a:rPr lang="en-US" sz="1400"/>
              <a:t>One of the most common symptoms of caffeine withdrawal is headaches, which can vary in intensity.</a:t>
            </a:r>
          </a:p>
          <a:p>
            <a:pPr marL="0" indent="0">
              <a:spcBef>
                <a:spcPts val="2500"/>
              </a:spcBef>
              <a:buNone/>
            </a:pPr>
            <a:r>
              <a:rPr lang="en-US" sz="1400" b="1"/>
              <a:t>Fatigue</a:t>
            </a:r>
          </a:p>
          <a:p>
            <a:pPr marL="0" lvl="1" indent="0">
              <a:buNone/>
            </a:pPr>
            <a:r>
              <a:rPr lang="en-US" sz="1400"/>
              <a:t>Fatigue is another significant symptom, leading to a general sense of tiredness and lack of energy.</a:t>
            </a:r>
          </a:p>
          <a:p>
            <a:pPr marL="0" indent="0">
              <a:spcBef>
                <a:spcPts val="2500"/>
              </a:spcBef>
              <a:buNone/>
            </a:pPr>
            <a:r>
              <a:rPr lang="en-US" sz="1400" b="1"/>
              <a:t>Irritability</a:t>
            </a:r>
          </a:p>
          <a:p>
            <a:pPr marL="0" lvl="1" indent="0">
              <a:buNone/>
            </a:pPr>
            <a:r>
              <a:rPr lang="en-US" sz="1400"/>
              <a:t>Irritability can also occur during caffeine withdrawal, affecting mood and social interactions.</a:t>
            </a:r>
          </a:p>
        </p:txBody>
      </p:sp>
      <p:cxnSp>
        <p:nvCxnSpPr>
          <p:cNvPr id="16" name="Straight Connector 15">
            <a:extLst>
              <a:ext uri="{FF2B5EF4-FFF2-40B4-BE49-F238E27FC236}">
                <a16:creationId xmlns:a16="http://schemas.microsoft.com/office/drawing/2014/main" id="{D2E57F3D-33BE-4306-87E6-2457637195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4672" y="723900"/>
            <a:ext cx="10588752"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8E0104E4-99BC-494F-8342-F250828E574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9065" y="6145599"/>
            <a:ext cx="1058283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632650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F710FDB-0919-493E-8539-8240C23F1E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sto MT"/>
              <a:ea typeface="+mn-ea"/>
              <a:cs typeface="+mn-cs"/>
            </a:endParaRPr>
          </a:p>
        </p:txBody>
      </p:sp>
      <p:cxnSp>
        <p:nvCxnSpPr>
          <p:cNvPr id="11" name="Straight Connector 10">
            <a:extLst>
              <a:ext uri="{FF2B5EF4-FFF2-40B4-BE49-F238E27FC236}">
                <a16:creationId xmlns:a16="http://schemas.microsoft.com/office/drawing/2014/main" id="{22F20000-FD86-48F6-9363-FEC90C932DC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872AE332-6ACA-45BE-875F-91A291D4A40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09F1525E-B1CA-81A5-E2C2-5C5CD70C7F85}"/>
              </a:ext>
            </a:extLst>
          </p:cNvPr>
          <p:cNvSpPr>
            <a:spLocks noGrp="1"/>
          </p:cNvSpPr>
          <p:nvPr>
            <p:ph type="title"/>
          </p:nvPr>
        </p:nvSpPr>
        <p:spPr>
          <a:xfrm>
            <a:off x="702129" y="914760"/>
            <a:ext cx="2806615" cy="3543764"/>
          </a:xfrm>
        </p:spPr>
        <p:txBody>
          <a:bodyPr>
            <a:normAutofit/>
          </a:bodyPr>
          <a:lstStyle/>
          <a:p>
            <a:r>
              <a:rPr lang="en-US" sz="3600"/>
              <a:t>Conclusion</a:t>
            </a:r>
          </a:p>
        </p:txBody>
      </p:sp>
      <p:graphicFrame>
        <p:nvGraphicFramePr>
          <p:cNvPr id="4" name="Content Placeholder 4">
            <a:extLst>
              <a:ext uri="{FF2B5EF4-FFF2-40B4-BE49-F238E27FC236}">
                <a16:creationId xmlns:a16="http://schemas.microsoft.com/office/drawing/2014/main" id="{0E9DB08F-C373-4CF1-9AD4-6FADABB4C4EA}"/>
              </a:ext>
            </a:extLst>
          </p:cNvPr>
          <p:cNvGraphicFramePr>
            <a:graphicFrameLocks noGrp="1"/>
          </p:cNvGraphicFramePr>
          <p:nvPr>
            <p:ph idx="1"/>
            <p:extLst>
              <p:ext uri="{D42A27DB-BD31-4B8C-83A1-F6EECF244321}">
                <p14:modId xmlns:p14="http://schemas.microsoft.com/office/powerpoint/2010/main" val="1140880324"/>
              </p:ext>
              <p:ext uri="{E7BDC344-281C-4309-B0C6-D0EE65EED2A8}">
                <p202:designPr xmlns:p202="http://schemas.microsoft.com/office/powerpoint/2020/02/main">
                  <p202:designTagLst>
                    <p202:designTag name="ARCH:1:CLS" val="InformationBlock"/>
                    <p202:designTag name="ARCH:1:VSVAR" val="VisualTitledTextBox"/>
                  </p202:designTagLst>
                </p202:designPr>
              </p:ext>
            </p:extLst>
          </p:nvPr>
        </p:nvGraphicFramePr>
        <p:xfrm>
          <a:off x="3902149" y="978558"/>
          <a:ext cx="7591859" cy="509149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585250670"/>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Concept image of human brain taking energy from caffeine. Still life image without people. There's room for copy space.">
            <a:extLst>
              <a:ext uri="{FF2B5EF4-FFF2-40B4-BE49-F238E27FC236}">
                <a16:creationId xmlns:a16="http://schemas.microsoft.com/office/drawing/2014/main" id="{44BDC87B-5473-4759-A52D-493202022AEE}"/>
              </a:ext>
            </a:extLst>
          </p:cNvPr>
          <p:cNvPicPr>
            <a:picLocks noGrp="1" noChangeAspect="1"/>
          </p:cNvPicPr>
          <p:nvPr>
            <p:ph sz="half" idx="1"/>
          </p:nvPr>
        </p:nvPicPr>
        <p:blipFill>
          <a:blip r:embed="rId3"/>
          <a:srcRect l="45021" r="15299" b="-1"/>
          <a:stretch/>
        </p:blipFill>
        <p:spPr>
          <a:xfrm>
            <a:off x="8115300" y="10"/>
            <a:ext cx="4076700" cy="6857990"/>
          </a:xfrm>
          <a:prstGeom prst="rect">
            <a:avLst/>
          </a:prstGeom>
        </p:spPr>
      </p:pic>
      <p:sp>
        <p:nvSpPr>
          <p:cNvPr id="2" name="Title 1">
            <a:extLst>
              <a:ext uri="{FF2B5EF4-FFF2-40B4-BE49-F238E27FC236}">
                <a16:creationId xmlns:a16="http://schemas.microsoft.com/office/drawing/2014/main" id="{A857DC5B-9024-3FFA-A432-493A5201F401}"/>
              </a:ext>
            </a:extLst>
          </p:cNvPr>
          <p:cNvSpPr>
            <a:spLocks noGrp="1"/>
          </p:cNvSpPr>
          <p:nvPr>
            <p:ph type="title"/>
          </p:nvPr>
        </p:nvSpPr>
        <p:spPr>
          <a:xfrm>
            <a:off x="704088" y="914401"/>
            <a:ext cx="6766560" cy="1307592"/>
          </a:xfrm>
        </p:spPr>
        <p:txBody>
          <a:bodyPr vert="horz" lIns="91440" tIns="45720" rIns="91440" bIns="45720" rtlCol="0" anchor="t">
            <a:normAutofit/>
          </a:bodyPr>
          <a:lstStyle/>
          <a:p>
            <a:r>
              <a:rPr lang="en-US"/>
              <a:t>Presentation Overview</a:t>
            </a:r>
          </a:p>
        </p:txBody>
      </p:sp>
      <p:sp>
        <p:nvSpPr>
          <p:cNvPr id="4" name="Content Placeholder 3">
            <a:extLst>
              <a:ext uri="{FF2B5EF4-FFF2-40B4-BE49-F238E27FC236}">
                <a16:creationId xmlns:a16="http://schemas.microsoft.com/office/drawing/2014/main" id="{0BD6CFEE-7186-202F-6420-EBC6B869D7B3}"/>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704088" y="2221994"/>
            <a:ext cx="6766560" cy="3739896"/>
          </a:xfrm>
        </p:spPr>
        <p:txBody>
          <a:bodyPr>
            <a:normAutofit/>
          </a:bodyPr>
          <a:lstStyle/>
          <a:p>
            <a:pPr marL="0" indent="0">
              <a:spcBef>
                <a:spcPts val="2500"/>
              </a:spcBef>
              <a:buNone/>
            </a:pPr>
            <a:r>
              <a:rPr lang="en-US" sz="1400" b="1"/>
              <a:t>Science of Caffeine</a:t>
            </a:r>
          </a:p>
          <a:p>
            <a:pPr marL="0" lvl="1" indent="0">
              <a:buNone/>
            </a:pPr>
            <a:r>
              <a:rPr lang="en-US" sz="1400"/>
              <a:t>We will explore how caffeine affects neurotransmitters in the brain and its overall impact on brain function.</a:t>
            </a:r>
          </a:p>
          <a:p>
            <a:pPr marL="0" indent="0">
              <a:spcBef>
                <a:spcPts val="2500"/>
              </a:spcBef>
              <a:buNone/>
            </a:pPr>
            <a:r>
              <a:rPr lang="en-US" sz="1400" b="1"/>
              <a:t>Benefits of Coffee</a:t>
            </a:r>
          </a:p>
          <a:p>
            <a:pPr marL="0" lvl="1" indent="0">
              <a:buNone/>
            </a:pPr>
            <a:r>
              <a:rPr lang="en-US" sz="1400"/>
              <a:t>The presentation will highlight the cognitive enhancement and health benefits associated with regular coffee consumption.</a:t>
            </a:r>
          </a:p>
          <a:p>
            <a:pPr marL="0" indent="0">
              <a:spcBef>
                <a:spcPts val="2500"/>
              </a:spcBef>
              <a:buNone/>
            </a:pPr>
            <a:r>
              <a:rPr lang="en-US" sz="1400" b="1"/>
              <a:t>Drawbacks of Coffee</a:t>
            </a:r>
          </a:p>
          <a:p>
            <a:pPr marL="0" lvl="1" indent="0">
              <a:buNone/>
            </a:pPr>
            <a:r>
              <a:rPr lang="en-US" sz="1400"/>
              <a:t>We will also discuss potential drawbacks of coffee, such as anxiety and withdrawal symptoms that some individuals may experience.</a:t>
            </a:r>
          </a:p>
        </p:txBody>
      </p:sp>
      <p:cxnSp>
        <p:nvCxnSpPr>
          <p:cNvPr id="16" name="Straight Connector 15">
            <a:extLst>
              <a:ext uri="{FF2B5EF4-FFF2-40B4-BE49-F238E27FC236}">
                <a16:creationId xmlns:a16="http://schemas.microsoft.com/office/drawing/2014/main" id="{D2E57F3D-33BE-4306-87E6-2457637195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658368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CBA3C59D-8641-484F-A35C-361AD7E1553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4768"/>
            <a:ext cx="658368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57541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Symbolic vision of business intelligence, with a brain model and a node network.">
            <a:extLst>
              <a:ext uri="{FF2B5EF4-FFF2-40B4-BE49-F238E27FC236}">
                <a16:creationId xmlns:a16="http://schemas.microsoft.com/office/drawing/2014/main" id="{02187288-60D0-4639-85A8-8ACFD899D77B}"/>
              </a:ext>
            </a:extLst>
          </p:cNvPr>
          <p:cNvPicPr>
            <a:picLocks noGrp="1" noChangeAspect="1"/>
          </p:cNvPicPr>
          <p:nvPr>
            <p:ph sz="half" idx="1"/>
          </p:nvPr>
        </p:nvPicPr>
        <p:blipFill>
          <a:blip r:embed="rId3"/>
          <a:srcRect l="18457" r="22099"/>
          <a:stretch/>
        </p:blipFill>
        <p:spPr>
          <a:xfrm>
            <a:off x="8115300" y="10"/>
            <a:ext cx="4076700" cy="6857990"/>
          </a:xfrm>
          <a:prstGeom prst="rect">
            <a:avLst/>
          </a:prstGeom>
        </p:spPr>
      </p:pic>
      <p:sp>
        <p:nvSpPr>
          <p:cNvPr id="2" name="Title 1">
            <a:extLst>
              <a:ext uri="{FF2B5EF4-FFF2-40B4-BE49-F238E27FC236}">
                <a16:creationId xmlns:a16="http://schemas.microsoft.com/office/drawing/2014/main" id="{F91B28E2-4C2B-2E6D-9BB6-B0CD058156CF}"/>
              </a:ext>
            </a:extLst>
          </p:cNvPr>
          <p:cNvSpPr>
            <a:spLocks noGrp="1"/>
          </p:cNvSpPr>
          <p:nvPr>
            <p:ph type="title"/>
          </p:nvPr>
        </p:nvSpPr>
        <p:spPr>
          <a:xfrm>
            <a:off x="704088" y="914401"/>
            <a:ext cx="6766560" cy="1307592"/>
          </a:xfrm>
        </p:spPr>
        <p:txBody>
          <a:bodyPr vert="horz" lIns="91440" tIns="45720" rIns="91440" bIns="45720" rtlCol="0" anchor="t">
            <a:normAutofit/>
          </a:bodyPr>
          <a:lstStyle/>
          <a:p>
            <a:r>
              <a:rPr lang="en-US"/>
              <a:t>The Science of Caffeine</a:t>
            </a:r>
          </a:p>
        </p:txBody>
      </p:sp>
      <p:sp>
        <p:nvSpPr>
          <p:cNvPr id="4" name="Content Placeholder 3">
            <a:extLst>
              <a:ext uri="{FF2B5EF4-FFF2-40B4-BE49-F238E27FC236}">
                <a16:creationId xmlns:a16="http://schemas.microsoft.com/office/drawing/2014/main" id="{7D4B02CF-8D66-0F78-B845-AF39F165FF4F}"/>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704088" y="2221994"/>
            <a:ext cx="6766560" cy="3739896"/>
          </a:xfrm>
        </p:spPr>
        <p:txBody>
          <a:bodyPr>
            <a:normAutofit/>
          </a:bodyPr>
          <a:lstStyle/>
          <a:p>
            <a:pPr marL="0" indent="0">
              <a:spcBef>
                <a:spcPts val="2500"/>
              </a:spcBef>
              <a:buNone/>
            </a:pPr>
            <a:r>
              <a:rPr lang="en-US" sz="1400" b="1"/>
              <a:t>Caffeine as a Stimulant</a:t>
            </a:r>
          </a:p>
          <a:p>
            <a:pPr marL="0" lvl="1" indent="0">
              <a:buNone/>
            </a:pPr>
            <a:r>
              <a:rPr lang="en-US" sz="1400"/>
              <a:t>Caffeine acts as a central nervous system stimulant, enhancing alertness and reducing fatigue.</a:t>
            </a:r>
          </a:p>
          <a:p>
            <a:pPr marL="0" indent="0">
              <a:spcBef>
                <a:spcPts val="2500"/>
              </a:spcBef>
              <a:buNone/>
            </a:pPr>
            <a:r>
              <a:rPr lang="en-US" sz="1400" b="1"/>
              <a:t>Impact on Adenosine</a:t>
            </a:r>
          </a:p>
          <a:p>
            <a:pPr marL="0" lvl="1" indent="0">
              <a:buNone/>
            </a:pPr>
            <a:r>
              <a:rPr lang="en-US" sz="1400"/>
              <a:t>Caffeine blocks adenosine receptors, which increases neurotransmitter activity and promotes wakefulness.</a:t>
            </a:r>
          </a:p>
          <a:p>
            <a:pPr marL="0" indent="0">
              <a:spcBef>
                <a:spcPts val="2500"/>
              </a:spcBef>
              <a:buNone/>
            </a:pPr>
            <a:r>
              <a:rPr lang="en-US" sz="1400" b="1"/>
              <a:t>Effects on Daily Life</a:t>
            </a:r>
          </a:p>
          <a:p>
            <a:pPr marL="0" lvl="1" indent="0">
              <a:buNone/>
            </a:pPr>
            <a:r>
              <a:rPr lang="en-US" sz="1400"/>
              <a:t>Understanding caffeine's effects helps us recognize its role in daily activities and productivity.</a:t>
            </a:r>
          </a:p>
        </p:txBody>
      </p:sp>
      <p:cxnSp>
        <p:nvCxnSpPr>
          <p:cNvPr id="16" name="Straight Connector 15">
            <a:extLst>
              <a:ext uri="{FF2B5EF4-FFF2-40B4-BE49-F238E27FC236}">
                <a16:creationId xmlns:a16="http://schemas.microsoft.com/office/drawing/2014/main" id="{D2E57F3D-33BE-4306-87E6-2457637195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658368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CBA3C59D-8641-484F-A35C-361AD7E1553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4768"/>
            <a:ext cx="658368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0495765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660EB578-C970-4186-B93C-45851BBC6E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Computer Generated Lights">
            <a:extLst>
              <a:ext uri="{FF2B5EF4-FFF2-40B4-BE49-F238E27FC236}">
                <a16:creationId xmlns:a16="http://schemas.microsoft.com/office/drawing/2014/main" id="{A19131F1-8BC9-4B44-9A01-AD54D6B10578}"/>
              </a:ext>
            </a:extLst>
          </p:cNvPr>
          <p:cNvPicPr>
            <a:picLocks noGrp="1" noChangeAspect="1"/>
          </p:cNvPicPr>
          <p:nvPr>
            <p:ph sz="half" idx="1"/>
          </p:nvPr>
        </p:nvPicPr>
        <p:blipFill>
          <a:blip r:embed="rId3"/>
          <a:srcRect l="22259" r="32472" b="-2"/>
          <a:stretch/>
        </p:blipFill>
        <p:spPr>
          <a:xfrm>
            <a:off x="20" y="-17929"/>
            <a:ext cx="4206220" cy="6875929"/>
          </a:xfrm>
          <a:prstGeom prst="rect">
            <a:avLst/>
          </a:prstGeom>
        </p:spPr>
      </p:pic>
      <p:sp>
        <p:nvSpPr>
          <p:cNvPr id="2" name="Title 1">
            <a:extLst>
              <a:ext uri="{FF2B5EF4-FFF2-40B4-BE49-F238E27FC236}">
                <a16:creationId xmlns:a16="http://schemas.microsoft.com/office/drawing/2014/main" id="{C45A3E88-5596-26A7-16DF-1A71CD384E6B}"/>
              </a:ext>
            </a:extLst>
          </p:cNvPr>
          <p:cNvSpPr>
            <a:spLocks noGrp="1"/>
          </p:cNvSpPr>
          <p:nvPr>
            <p:ph type="title"/>
          </p:nvPr>
        </p:nvSpPr>
        <p:spPr>
          <a:xfrm>
            <a:off x="4866968" y="914400"/>
            <a:ext cx="6627924" cy="1307592"/>
          </a:xfrm>
        </p:spPr>
        <p:txBody>
          <a:bodyPr vert="horz" lIns="91440" tIns="45720" rIns="91440" bIns="45720" rtlCol="0" anchor="t">
            <a:normAutofit/>
          </a:bodyPr>
          <a:lstStyle/>
          <a:p>
            <a:pPr>
              <a:lnSpc>
                <a:spcPct val="90000"/>
              </a:lnSpc>
            </a:pPr>
            <a:r>
              <a:rPr lang="en-US"/>
              <a:t>Caffeine and Neurotransmitters</a:t>
            </a:r>
          </a:p>
        </p:txBody>
      </p:sp>
      <p:sp>
        <p:nvSpPr>
          <p:cNvPr id="4" name="Content Placeholder 3">
            <a:extLst>
              <a:ext uri="{FF2B5EF4-FFF2-40B4-BE49-F238E27FC236}">
                <a16:creationId xmlns:a16="http://schemas.microsoft.com/office/drawing/2014/main" id="{7DA95048-5D9A-89E2-B216-D0EE0FC18C22}"/>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4866968" y="2221992"/>
            <a:ext cx="6627924" cy="3739896"/>
          </a:xfrm>
        </p:spPr>
        <p:txBody>
          <a:bodyPr>
            <a:normAutofit/>
          </a:bodyPr>
          <a:lstStyle/>
          <a:p>
            <a:pPr marL="0" indent="0">
              <a:spcBef>
                <a:spcPts val="2500"/>
              </a:spcBef>
              <a:buNone/>
            </a:pPr>
            <a:r>
              <a:rPr lang="en-US" sz="1400" b="1"/>
              <a:t>Adenosine Blocking</a:t>
            </a:r>
          </a:p>
          <a:p>
            <a:pPr marL="0" lvl="1" indent="0">
              <a:buNone/>
            </a:pPr>
            <a:r>
              <a:rPr lang="en-US" sz="1400"/>
              <a:t>Caffeine blocks adenosine's action, preventing sleepiness and promoting wakefulness.</a:t>
            </a:r>
          </a:p>
          <a:p>
            <a:pPr marL="0" indent="0">
              <a:spcBef>
                <a:spcPts val="2500"/>
              </a:spcBef>
              <a:buNone/>
            </a:pPr>
            <a:r>
              <a:rPr lang="en-US" sz="1400" b="1"/>
              <a:t>Release of Dopamine</a:t>
            </a:r>
          </a:p>
          <a:p>
            <a:pPr marL="0" lvl="1" indent="0">
              <a:buNone/>
            </a:pPr>
            <a:r>
              <a:rPr lang="en-US" sz="1400"/>
              <a:t>The blocking of adenosine leads to increased dopamine release, enhancing mood and pleasure.</a:t>
            </a:r>
          </a:p>
          <a:p>
            <a:pPr marL="0" indent="0">
              <a:spcBef>
                <a:spcPts val="2500"/>
              </a:spcBef>
              <a:buNone/>
            </a:pPr>
            <a:r>
              <a:rPr lang="en-US" sz="1400" b="1"/>
              <a:t>Enhanced Alertness</a:t>
            </a:r>
          </a:p>
          <a:p>
            <a:pPr marL="0" lvl="1" indent="0">
              <a:buNone/>
            </a:pPr>
            <a:r>
              <a:rPr lang="en-US" sz="1400"/>
              <a:t>Caffeine increases norepinephrine release, further boosting alertness and energy levels.</a:t>
            </a:r>
          </a:p>
        </p:txBody>
      </p:sp>
      <p:cxnSp>
        <p:nvCxnSpPr>
          <p:cNvPr id="16" name="Straight Connector 15">
            <a:extLst>
              <a:ext uri="{FF2B5EF4-FFF2-40B4-BE49-F238E27FC236}">
                <a16:creationId xmlns:a16="http://schemas.microsoft.com/office/drawing/2014/main" id="{CDF57B02-07BB-407B-BB36-06D9C64A673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7665" y="722376"/>
            <a:ext cx="6476356"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C6855964-C920-48EB-8804-74291211C8A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7665" y="6144768"/>
            <a:ext cx="647635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27210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660EB578-C970-4186-B93C-45851BBC6E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Close up of computer keyboard while working from home during Covid-19 lockdown">
            <a:extLst>
              <a:ext uri="{FF2B5EF4-FFF2-40B4-BE49-F238E27FC236}">
                <a16:creationId xmlns:a16="http://schemas.microsoft.com/office/drawing/2014/main" id="{3967AE29-68AB-4E0B-AC18-0AE582B7896D}"/>
              </a:ext>
            </a:extLst>
          </p:cNvPr>
          <p:cNvPicPr>
            <a:picLocks noGrp="1" noChangeAspect="1"/>
          </p:cNvPicPr>
          <p:nvPr>
            <p:ph sz="half" idx="1"/>
          </p:nvPr>
        </p:nvPicPr>
        <p:blipFill>
          <a:blip r:embed="rId3"/>
          <a:srcRect l="28169" r="30999" b="2"/>
          <a:stretch/>
        </p:blipFill>
        <p:spPr>
          <a:xfrm>
            <a:off x="20" y="-17929"/>
            <a:ext cx="4206220" cy="6875929"/>
          </a:xfrm>
          <a:prstGeom prst="rect">
            <a:avLst/>
          </a:prstGeom>
        </p:spPr>
      </p:pic>
      <p:sp>
        <p:nvSpPr>
          <p:cNvPr id="2" name="Title 1">
            <a:extLst>
              <a:ext uri="{FF2B5EF4-FFF2-40B4-BE49-F238E27FC236}">
                <a16:creationId xmlns:a16="http://schemas.microsoft.com/office/drawing/2014/main" id="{1F85CDCB-167C-2BF4-0855-A14843A7C5A4}"/>
              </a:ext>
            </a:extLst>
          </p:cNvPr>
          <p:cNvSpPr>
            <a:spLocks noGrp="1"/>
          </p:cNvSpPr>
          <p:nvPr>
            <p:ph type="title"/>
          </p:nvPr>
        </p:nvSpPr>
        <p:spPr>
          <a:xfrm>
            <a:off x="4866968" y="914400"/>
            <a:ext cx="6627924" cy="1307592"/>
          </a:xfrm>
        </p:spPr>
        <p:txBody>
          <a:bodyPr vert="horz" lIns="91440" tIns="45720" rIns="91440" bIns="45720" rtlCol="0" anchor="t">
            <a:normAutofit/>
          </a:bodyPr>
          <a:lstStyle/>
          <a:p>
            <a:pPr>
              <a:lnSpc>
                <a:spcPct val="90000"/>
              </a:lnSpc>
            </a:pPr>
            <a:r>
              <a:rPr lang="en-US"/>
              <a:t>Impact on Mood and Alertness</a:t>
            </a:r>
          </a:p>
        </p:txBody>
      </p:sp>
      <p:sp>
        <p:nvSpPr>
          <p:cNvPr id="4" name="Content Placeholder 3">
            <a:extLst>
              <a:ext uri="{FF2B5EF4-FFF2-40B4-BE49-F238E27FC236}">
                <a16:creationId xmlns:a16="http://schemas.microsoft.com/office/drawing/2014/main" id="{92115AFF-A45B-7FC4-0556-B908124DE9E6}"/>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4866968" y="2221992"/>
            <a:ext cx="6627924" cy="3739896"/>
          </a:xfrm>
        </p:spPr>
        <p:txBody>
          <a:bodyPr>
            <a:normAutofit/>
          </a:bodyPr>
          <a:lstStyle/>
          <a:p>
            <a:pPr marL="0" indent="0">
              <a:spcBef>
                <a:spcPts val="2500"/>
              </a:spcBef>
              <a:buNone/>
            </a:pPr>
            <a:r>
              <a:rPr lang="en-US" sz="1400" b="1"/>
              <a:t>Improved Mood</a:t>
            </a:r>
          </a:p>
          <a:p>
            <a:pPr marL="0" lvl="1" indent="0">
              <a:buNone/>
            </a:pPr>
            <a:r>
              <a:rPr lang="en-US" sz="1400"/>
              <a:t>Coffee consumption can lead to enhanced mood, often resulting in a more positive outlook and increased motivation.</a:t>
            </a:r>
          </a:p>
          <a:p>
            <a:pPr marL="0" indent="0">
              <a:spcBef>
                <a:spcPts val="2500"/>
              </a:spcBef>
              <a:buNone/>
            </a:pPr>
            <a:r>
              <a:rPr lang="en-US" sz="1400" b="1"/>
              <a:t>Enhanced Alertness</a:t>
            </a:r>
          </a:p>
          <a:p>
            <a:pPr marL="0" lvl="1" indent="0">
              <a:buNone/>
            </a:pPr>
            <a:r>
              <a:rPr lang="en-US" sz="1400"/>
              <a:t>Caffeine in coffee helps to increase alertness, making it easier to stay awake and focused on tasks.</a:t>
            </a:r>
          </a:p>
          <a:p>
            <a:pPr marL="0" indent="0">
              <a:spcBef>
                <a:spcPts val="2500"/>
              </a:spcBef>
              <a:buNone/>
            </a:pPr>
            <a:r>
              <a:rPr lang="en-US" sz="1400" b="1"/>
              <a:t>Increased Productivity</a:t>
            </a:r>
          </a:p>
          <a:p>
            <a:pPr marL="0" lvl="1" indent="0">
              <a:buNone/>
            </a:pPr>
            <a:r>
              <a:rPr lang="en-US" sz="1400"/>
              <a:t>Many individuals find that coffee boosts their productivity levels, helping them to complete tasks more efficiently.</a:t>
            </a:r>
          </a:p>
        </p:txBody>
      </p:sp>
      <p:cxnSp>
        <p:nvCxnSpPr>
          <p:cNvPr id="16" name="Straight Connector 15">
            <a:extLst>
              <a:ext uri="{FF2B5EF4-FFF2-40B4-BE49-F238E27FC236}">
                <a16:creationId xmlns:a16="http://schemas.microsoft.com/office/drawing/2014/main" id="{CDF57B02-07BB-407B-BB36-06D9C64A673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7665" y="722376"/>
            <a:ext cx="6476356"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C6855964-C920-48EB-8804-74291211C8A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7665" y="6144768"/>
            <a:ext cx="647635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678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660EB578-C970-4186-B93C-45851BBC6E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Blackboard with chalk drawn shape of a female head and gear. It is time for a break.">
            <a:extLst>
              <a:ext uri="{FF2B5EF4-FFF2-40B4-BE49-F238E27FC236}">
                <a16:creationId xmlns:a16="http://schemas.microsoft.com/office/drawing/2014/main" id="{F0E09296-1188-4BEF-ACC5-B47CCFBF5792}"/>
              </a:ext>
            </a:extLst>
          </p:cNvPr>
          <p:cNvPicPr>
            <a:picLocks noGrp="1" noChangeAspect="1"/>
          </p:cNvPicPr>
          <p:nvPr>
            <p:ph sz="half" idx="1"/>
          </p:nvPr>
        </p:nvPicPr>
        <p:blipFill>
          <a:blip r:embed="rId3"/>
          <a:srcRect l="27644" r="31064" b="-2"/>
          <a:stretch/>
        </p:blipFill>
        <p:spPr>
          <a:xfrm>
            <a:off x="20" y="-17929"/>
            <a:ext cx="4206220" cy="6875929"/>
          </a:xfrm>
          <a:prstGeom prst="rect">
            <a:avLst/>
          </a:prstGeom>
        </p:spPr>
      </p:pic>
      <p:sp>
        <p:nvSpPr>
          <p:cNvPr id="2" name="Title 1">
            <a:extLst>
              <a:ext uri="{FF2B5EF4-FFF2-40B4-BE49-F238E27FC236}">
                <a16:creationId xmlns:a16="http://schemas.microsoft.com/office/drawing/2014/main" id="{251650F6-E5D3-C1AA-E51C-E63E385DBD53}"/>
              </a:ext>
            </a:extLst>
          </p:cNvPr>
          <p:cNvSpPr>
            <a:spLocks noGrp="1"/>
          </p:cNvSpPr>
          <p:nvPr>
            <p:ph type="title"/>
          </p:nvPr>
        </p:nvSpPr>
        <p:spPr>
          <a:xfrm>
            <a:off x="4866968" y="914400"/>
            <a:ext cx="6627924" cy="1307592"/>
          </a:xfrm>
        </p:spPr>
        <p:txBody>
          <a:bodyPr vert="horz" lIns="91440" tIns="45720" rIns="91440" bIns="45720" rtlCol="0" anchor="t">
            <a:normAutofit/>
          </a:bodyPr>
          <a:lstStyle/>
          <a:p>
            <a:pPr>
              <a:lnSpc>
                <a:spcPct val="90000"/>
              </a:lnSpc>
            </a:pPr>
            <a:r>
              <a:rPr lang="en-US"/>
              <a:t>Benefits of Coffee Consumption</a:t>
            </a:r>
          </a:p>
        </p:txBody>
      </p:sp>
      <p:sp>
        <p:nvSpPr>
          <p:cNvPr id="4" name="Content Placeholder 3">
            <a:extLst>
              <a:ext uri="{FF2B5EF4-FFF2-40B4-BE49-F238E27FC236}">
                <a16:creationId xmlns:a16="http://schemas.microsoft.com/office/drawing/2014/main" id="{733EF651-CEAF-812C-B359-0702C0D3EA63}"/>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4866968" y="2221992"/>
            <a:ext cx="6627924" cy="3739896"/>
          </a:xfrm>
        </p:spPr>
        <p:txBody>
          <a:bodyPr>
            <a:normAutofit/>
          </a:bodyPr>
          <a:lstStyle/>
          <a:p>
            <a:pPr marL="0" indent="0">
              <a:spcBef>
                <a:spcPts val="2500"/>
              </a:spcBef>
              <a:buNone/>
            </a:pPr>
            <a:r>
              <a:rPr lang="en-US" sz="1400" b="1"/>
              <a:t>Cognitive Enhancement</a:t>
            </a:r>
          </a:p>
          <a:p>
            <a:pPr marL="0" lvl="1" indent="0">
              <a:buNone/>
            </a:pPr>
            <a:r>
              <a:rPr lang="en-US" sz="1400"/>
              <a:t>Coffee consumption has been linked to improved cognitive function, including enhanced memory and focus.</a:t>
            </a:r>
          </a:p>
          <a:p>
            <a:pPr marL="0" indent="0">
              <a:spcBef>
                <a:spcPts val="2500"/>
              </a:spcBef>
              <a:buNone/>
            </a:pPr>
            <a:r>
              <a:rPr lang="en-US" sz="1400" b="1"/>
              <a:t>Mood Improvement</a:t>
            </a:r>
          </a:p>
          <a:p>
            <a:pPr marL="0" lvl="1" indent="0">
              <a:buNone/>
            </a:pPr>
            <a:r>
              <a:rPr lang="en-US" sz="1400"/>
              <a:t>Regular coffee drinkers often report better mood and reduced risk of depression, contributing to overall mental well-being.</a:t>
            </a:r>
          </a:p>
          <a:p>
            <a:pPr marL="0" indent="0">
              <a:spcBef>
                <a:spcPts val="2500"/>
              </a:spcBef>
              <a:buNone/>
            </a:pPr>
            <a:r>
              <a:rPr lang="en-US" sz="1400" b="1"/>
              <a:t>Informed Choices</a:t>
            </a:r>
          </a:p>
          <a:p>
            <a:pPr marL="0" lvl="1" indent="0">
              <a:buNone/>
            </a:pPr>
            <a:r>
              <a:rPr lang="en-US" sz="1400"/>
              <a:t>Understanding the cognitive benefits of coffee can empower individuals to make healthier lifestyle choices regarding their consumption.</a:t>
            </a:r>
          </a:p>
        </p:txBody>
      </p:sp>
      <p:cxnSp>
        <p:nvCxnSpPr>
          <p:cNvPr id="16" name="Straight Connector 15">
            <a:extLst>
              <a:ext uri="{FF2B5EF4-FFF2-40B4-BE49-F238E27FC236}">
                <a16:creationId xmlns:a16="http://schemas.microsoft.com/office/drawing/2014/main" id="{CDF57B02-07BB-407B-BB36-06D9C64A673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7665" y="722376"/>
            <a:ext cx="6476356"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C6855964-C920-48EB-8804-74291211C8A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7665" y="6144768"/>
            <a:ext cx="647635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87324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The human brain is a wire connected to a cup of coffee">
            <a:extLst>
              <a:ext uri="{FF2B5EF4-FFF2-40B4-BE49-F238E27FC236}">
                <a16:creationId xmlns:a16="http://schemas.microsoft.com/office/drawing/2014/main" id="{2D1FAD15-2710-4D46-BF13-D14E64D6234C}"/>
              </a:ext>
            </a:extLst>
          </p:cNvPr>
          <p:cNvPicPr>
            <a:picLocks noGrp="1" noChangeAspect="1"/>
          </p:cNvPicPr>
          <p:nvPr>
            <p:ph sz="half" idx="1"/>
          </p:nvPr>
        </p:nvPicPr>
        <p:blipFill>
          <a:blip r:embed="rId3"/>
          <a:srcRect l="25142" r="15413"/>
          <a:stretch/>
        </p:blipFill>
        <p:spPr>
          <a:xfrm>
            <a:off x="8115300" y="10"/>
            <a:ext cx="4076700" cy="6857990"/>
          </a:xfrm>
          <a:prstGeom prst="rect">
            <a:avLst/>
          </a:prstGeom>
        </p:spPr>
      </p:pic>
      <p:sp>
        <p:nvSpPr>
          <p:cNvPr id="2" name="Title 1">
            <a:extLst>
              <a:ext uri="{FF2B5EF4-FFF2-40B4-BE49-F238E27FC236}">
                <a16:creationId xmlns:a16="http://schemas.microsoft.com/office/drawing/2014/main" id="{F4BD6F25-063E-D708-42A6-E8179848153B}"/>
              </a:ext>
            </a:extLst>
          </p:cNvPr>
          <p:cNvSpPr>
            <a:spLocks noGrp="1"/>
          </p:cNvSpPr>
          <p:nvPr>
            <p:ph type="title"/>
          </p:nvPr>
        </p:nvSpPr>
        <p:spPr>
          <a:xfrm>
            <a:off x="704088" y="914401"/>
            <a:ext cx="6766560" cy="1307592"/>
          </a:xfrm>
        </p:spPr>
        <p:txBody>
          <a:bodyPr vert="horz" lIns="91440" tIns="45720" rIns="91440" bIns="45720" rtlCol="0" anchor="t">
            <a:normAutofit/>
          </a:bodyPr>
          <a:lstStyle/>
          <a:p>
            <a:r>
              <a:rPr lang="en-US"/>
              <a:t>Cognitive Enhancement</a:t>
            </a:r>
          </a:p>
        </p:txBody>
      </p:sp>
      <p:sp>
        <p:nvSpPr>
          <p:cNvPr id="4" name="Content Placeholder 3">
            <a:extLst>
              <a:ext uri="{FF2B5EF4-FFF2-40B4-BE49-F238E27FC236}">
                <a16:creationId xmlns:a16="http://schemas.microsoft.com/office/drawing/2014/main" id="{E1BFA1EA-381C-1480-FDE2-B100D536DDA7}"/>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704088" y="2221994"/>
            <a:ext cx="6766560" cy="3739896"/>
          </a:xfrm>
        </p:spPr>
        <p:txBody>
          <a:bodyPr>
            <a:normAutofit/>
          </a:bodyPr>
          <a:lstStyle/>
          <a:p>
            <a:pPr marL="0" indent="0">
              <a:spcBef>
                <a:spcPts val="2500"/>
              </a:spcBef>
              <a:buNone/>
            </a:pPr>
            <a:r>
              <a:rPr lang="en-US" sz="1400" b="1"/>
              <a:t>Caffeine and Attention</a:t>
            </a:r>
          </a:p>
          <a:p>
            <a:pPr marL="0" lvl="1" indent="0">
              <a:buNone/>
            </a:pPr>
            <a:r>
              <a:rPr lang="en-US" sz="1400"/>
              <a:t>Caffeine is shown to enhance attention, making tasks easier to focus on and execute effectively.</a:t>
            </a:r>
          </a:p>
          <a:p>
            <a:pPr marL="0" indent="0">
              <a:spcBef>
                <a:spcPts val="2500"/>
              </a:spcBef>
              <a:buNone/>
            </a:pPr>
            <a:r>
              <a:rPr lang="en-US" sz="1400" b="1"/>
              <a:t>Reaction Time Improvement</a:t>
            </a:r>
          </a:p>
          <a:p>
            <a:pPr marL="0" lvl="1" indent="0">
              <a:buNone/>
            </a:pPr>
            <a:r>
              <a:rPr lang="en-US" sz="1400"/>
              <a:t>Studies suggest that caffeine can improve reaction time, which is critical in various activities and tasks.</a:t>
            </a:r>
          </a:p>
          <a:p>
            <a:pPr marL="0" indent="0">
              <a:spcBef>
                <a:spcPts val="2500"/>
              </a:spcBef>
              <a:buNone/>
            </a:pPr>
            <a:r>
              <a:rPr lang="en-US" sz="1400" b="1"/>
              <a:t>Mental Performance</a:t>
            </a:r>
          </a:p>
          <a:p>
            <a:pPr marL="0" lvl="1" indent="0">
              <a:buNone/>
            </a:pPr>
            <a:r>
              <a:rPr lang="en-US" sz="1400"/>
              <a:t>Regular coffee consumption is associated with enhanced overall mental performance and cognitive abilities.</a:t>
            </a:r>
          </a:p>
        </p:txBody>
      </p:sp>
      <p:cxnSp>
        <p:nvCxnSpPr>
          <p:cNvPr id="16" name="Straight Connector 15">
            <a:extLst>
              <a:ext uri="{FF2B5EF4-FFF2-40B4-BE49-F238E27FC236}">
                <a16:creationId xmlns:a16="http://schemas.microsoft.com/office/drawing/2014/main" id="{D2E57F3D-33BE-4306-87E6-2457637195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658368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CBA3C59D-8641-484F-A35C-361AD7E1553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4768"/>
            <a:ext cx="658368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27124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Coffee beat on green background">
            <a:extLst>
              <a:ext uri="{FF2B5EF4-FFF2-40B4-BE49-F238E27FC236}">
                <a16:creationId xmlns:a16="http://schemas.microsoft.com/office/drawing/2014/main" id="{68C9027B-3668-4486-9633-3537AF51130E}"/>
              </a:ext>
            </a:extLst>
          </p:cNvPr>
          <p:cNvPicPr>
            <a:picLocks noGrp="1" noChangeAspect="1"/>
          </p:cNvPicPr>
          <p:nvPr>
            <p:ph sz="half" idx="1"/>
          </p:nvPr>
        </p:nvPicPr>
        <p:blipFill>
          <a:blip r:embed="rId3"/>
          <a:srcRect l="19316" r="19431"/>
          <a:stretch/>
        </p:blipFill>
        <p:spPr>
          <a:xfrm>
            <a:off x="6147816" y="10"/>
            <a:ext cx="6044184" cy="6857990"/>
          </a:xfrm>
          <a:prstGeom prst="rect">
            <a:avLst/>
          </a:prstGeom>
        </p:spPr>
      </p:pic>
      <p:sp>
        <p:nvSpPr>
          <p:cNvPr id="2" name="Title 1">
            <a:extLst>
              <a:ext uri="{FF2B5EF4-FFF2-40B4-BE49-F238E27FC236}">
                <a16:creationId xmlns:a16="http://schemas.microsoft.com/office/drawing/2014/main" id="{2C15D717-4369-0C15-DDEF-F4D3BA4F9BFE}"/>
              </a:ext>
            </a:extLst>
          </p:cNvPr>
          <p:cNvSpPr>
            <a:spLocks noGrp="1"/>
          </p:cNvSpPr>
          <p:nvPr>
            <p:ph type="title"/>
          </p:nvPr>
        </p:nvSpPr>
        <p:spPr>
          <a:xfrm>
            <a:off x="704087" y="909637"/>
            <a:ext cx="4800600" cy="1307592"/>
          </a:xfrm>
        </p:spPr>
        <p:txBody>
          <a:bodyPr vert="horz" lIns="91440" tIns="45720" rIns="91440" bIns="45720" rtlCol="0" anchor="t">
            <a:normAutofit/>
          </a:bodyPr>
          <a:lstStyle/>
          <a:p>
            <a:pPr>
              <a:lnSpc>
                <a:spcPct val="90000"/>
              </a:lnSpc>
            </a:pPr>
            <a:r>
              <a:rPr lang="en-US"/>
              <a:t>Long-term Health Benefits</a:t>
            </a:r>
          </a:p>
        </p:txBody>
      </p:sp>
      <p:sp>
        <p:nvSpPr>
          <p:cNvPr id="4" name="Content Placeholder 3">
            <a:extLst>
              <a:ext uri="{FF2B5EF4-FFF2-40B4-BE49-F238E27FC236}">
                <a16:creationId xmlns:a16="http://schemas.microsoft.com/office/drawing/2014/main" id="{23F981CB-B436-FC84-B6B4-F056F8607086}"/>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704089" y="2221992"/>
            <a:ext cx="4800600" cy="3739896"/>
          </a:xfrm>
        </p:spPr>
        <p:txBody>
          <a:bodyPr>
            <a:normAutofit/>
          </a:bodyPr>
          <a:lstStyle/>
          <a:p>
            <a:pPr marL="0" indent="0">
              <a:spcBef>
                <a:spcPts val="2500"/>
              </a:spcBef>
              <a:buNone/>
            </a:pPr>
            <a:r>
              <a:rPr lang="en-US" sz="1400" b="1"/>
              <a:t>Neurodegenerative Disease Risk</a:t>
            </a:r>
          </a:p>
          <a:p>
            <a:pPr marL="0" lvl="1" indent="0">
              <a:buNone/>
            </a:pPr>
            <a:r>
              <a:rPr lang="en-US" sz="1400"/>
              <a:t>Moderate coffee consumption may lower the risk of diseases like Alzheimer's and Parkinson's, based on recent studies.</a:t>
            </a:r>
          </a:p>
          <a:p>
            <a:pPr marL="0" indent="0">
              <a:spcBef>
                <a:spcPts val="2500"/>
              </a:spcBef>
              <a:buNone/>
            </a:pPr>
            <a:r>
              <a:rPr lang="en-US" sz="1400" b="1"/>
              <a:t>Antioxidants in Coffee</a:t>
            </a:r>
          </a:p>
          <a:p>
            <a:pPr marL="0" lvl="1" indent="0">
              <a:buNone/>
            </a:pPr>
            <a:r>
              <a:rPr lang="en-US" sz="1400"/>
              <a:t>Coffee is rich in antioxidants, which are believed to contribute to its potential health benefits and protective effects.</a:t>
            </a:r>
          </a:p>
        </p:txBody>
      </p:sp>
      <p:cxnSp>
        <p:nvCxnSpPr>
          <p:cNvPr id="16" name="Straight Connector 15">
            <a:extLst>
              <a:ext uri="{FF2B5EF4-FFF2-40B4-BE49-F238E27FC236}">
                <a16:creationId xmlns:a16="http://schemas.microsoft.com/office/drawing/2014/main" id="{511FC409-B3C2-4F68-865C-C5333D6F271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4645152"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B810270D-76A7-44B3-9746-7EDF5788602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464515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157860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Cup of tea with love emoticon on tea bag's sticker.">
            <a:extLst>
              <a:ext uri="{FF2B5EF4-FFF2-40B4-BE49-F238E27FC236}">
                <a16:creationId xmlns:a16="http://schemas.microsoft.com/office/drawing/2014/main" id="{8BF9D00E-0CC4-443E-9A36-1E82419C4EDA}"/>
              </a:ext>
            </a:extLst>
          </p:cNvPr>
          <p:cNvPicPr>
            <a:picLocks noGrp="1" noChangeAspect="1"/>
          </p:cNvPicPr>
          <p:nvPr>
            <p:ph sz="half" idx="1"/>
          </p:nvPr>
        </p:nvPicPr>
        <p:blipFill>
          <a:blip r:embed="rId3"/>
          <a:srcRect l="15842" r="44478" b="-1"/>
          <a:stretch/>
        </p:blipFill>
        <p:spPr>
          <a:xfrm>
            <a:off x="8115300" y="10"/>
            <a:ext cx="4076700" cy="6857990"/>
          </a:xfrm>
          <a:prstGeom prst="rect">
            <a:avLst/>
          </a:prstGeom>
        </p:spPr>
      </p:pic>
      <p:sp>
        <p:nvSpPr>
          <p:cNvPr id="2" name="Title 1">
            <a:extLst>
              <a:ext uri="{FF2B5EF4-FFF2-40B4-BE49-F238E27FC236}">
                <a16:creationId xmlns:a16="http://schemas.microsoft.com/office/drawing/2014/main" id="{4B232644-FD22-9A83-7592-DAC4D77D61C0}"/>
              </a:ext>
            </a:extLst>
          </p:cNvPr>
          <p:cNvSpPr>
            <a:spLocks noGrp="1"/>
          </p:cNvSpPr>
          <p:nvPr>
            <p:ph type="title"/>
          </p:nvPr>
        </p:nvSpPr>
        <p:spPr>
          <a:xfrm>
            <a:off x="704088" y="914401"/>
            <a:ext cx="6766560" cy="1307592"/>
          </a:xfrm>
        </p:spPr>
        <p:txBody>
          <a:bodyPr vert="horz" lIns="91440" tIns="45720" rIns="91440" bIns="45720" rtlCol="0" anchor="t">
            <a:normAutofit/>
          </a:bodyPr>
          <a:lstStyle/>
          <a:p>
            <a:pPr>
              <a:lnSpc>
                <a:spcPct val="90000"/>
              </a:lnSpc>
            </a:pPr>
            <a:r>
              <a:rPr lang="en-US"/>
              <a:t>Potential Drawbacks and Considerations</a:t>
            </a:r>
          </a:p>
        </p:txBody>
      </p:sp>
      <p:sp>
        <p:nvSpPr>
          <p:cNvPr id="4" name="Content Placeholder 3">
            <a:extLst>
              <a:ext uri="{FF2B5EF4-FFF2-40B4-BE49-F238E27FC236}">
                <a16:creationId xmlns:a16="http://schemas.microsoft.com/office/drawing/2014/main" id="{1934D9F0-3E3E-10CF-9401-8E76416AD781}"/>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704088" y="2221994"/>
            <a:ext cx="6766560" cy="3739896"/>
          </a:xfrm>
        </p:spPr>
        <p:txBody>
          <a:bodyPr>
            <a:normAutofit/>
          </a:bodyPr>
          <a:lstStyle/>
          <a:p>
            <a:pPr marL="0" indent="0">
              <a:spcBef>
                <a:spcPts val="2500"/>
              </a:spcBef>
              <a:buNone/>
            </a:pPr>
            <a:r>
              <a:rPr lang="en-US" sz="1400" b="1"/>
              <a:t>Caffeine Sensitivity</a:t>
            </a:r>
          </a:p>
          <a:p>
            <a:pPr marL="0" lvl="1" indent="0">
              <a:buNone/>
            </a:pPr>
            <a:r>
              <a:rPr lang="en-US" sz="1400"/>
              <a:t>Individuals sensitive to caffeine may experience symptoms like anxiety, insomnia, or increased heart rate when consuming coffee.</a:t>
            </a:r>
          </a:p>
          <a:p>
            <a:pPr marL="0" indent="0">
              <a:spcBef>
                <a:spcPts val="2500"/>
              </a:spcBef>
              <a:buNone/>
            </a:pPr>
            <a:r>
              <a:rPr lang="en-US" sz="1400" b="1"/>
              <a:t>Impact on Sleep</a:t>
            </a:r>
          </a:p>
          <a:p>
            <a:pPr marL="0" lvl="1" indent="0">
              <a:buNone/>
            </a:pPr>
            <a:r>
              <a:rPr lang="en-US" sz="1400"/>
              <a:t>Consuming coffee, especially in the afternoon or evening, can disrupt sleep patterns and reduce overall sleep quality.</a:t>
            </a:r>
          </a:p>
          <a:p>
            <a:pPr marL="0" indent="0">
              <a:spcBef>
                <a:spcPts val="2500"/>
              </a:spcBef>
              <a:buNone/>
            </a:pPr>
            <a:r>
              <a:rPr lang="en-US" sz="1400" b="1"/>
              <a:t>Mindful Consumption</a:t>
            </a:r>
          </a:p>
          <a:p>
            <a:pPr marL="0" lvl="1" indent="0">
              <a:buNone/>
            </a:pPr>
            <a:r>
              <a:rPr lang="en-US" sz="1400"/>
              <a:t>Being aware of the quantity and timing of coffee consumption can help mitigate negative effects while still enjoying its benefits.</a:t>
            </a:r>
          </a:p>
        </p:txBody>
      </p:sp>
      <p:cxnSp>
        <p:nvCxnSpPr>
          <p:cNvPr id="16" name="Straight Connector 15">
            <a:extLst>
              <a:ext uri="{FF2B5EF4-FFF2-40B4-BE49-F238E27FC236}">
                <a16:creationId xmlns:a16="http://schemas.microsoft.com/office/drawing/2014/main" id="{D2E57F3D-33BE-4306-87E6-2457637195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658368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CBA3C59D-8641-484F-A35C-361AD7E1553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4768"/>
            <a:ext cx="658368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72020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theme/theme1.xml><?xml version="1.0" encoding="utf-8"?>
<a:theme xmlns:a="http://schemas.openxmlformats.org/drawingml/2006/main" name="ChronicleVTI">
  <a:themeElements>
    <a:clrScheme name="Chronicle">
      <a:dk1>
        <a:srgbClr val="000000"/>
      </a:dk1>
      <a:lt1>
        <a:srgbClr val="FFFFFF"/>
      </a:lt1>
      <a:dk2>
        <a:srgbClr val="1C1C32"/>
      </a:dk2>
      <a:lt2>
        <a:srgbClr val="F8F4F1"/>
      </a:lt2>
      <a:accent1>
        <a:srgbClr val="734B67"/>
      </a:accent1>
      <a:accent2>
        <a:srgbClr val="959EBB"/>
      </a:accent2>
      <a:accent3>
        <a:srgbClr val="596781"/>
      </a:accent3>
      <a:accent4>
        <a:srgbClr val="7F6E8C"/>
      </a:accent4>
      <a:accent5>
        <a:srgbClr val="DB9A8F"/>
      </a:accent5>
      <a:accent6>
        <a:srgbClr val="C29AB1"/>
      </a:accent6>
      <a:hlink>
        <a:srgbClr val="778BA2"/>
      </a:hlink>
      <a:folHlink>
        <a:srgbClr val="A27C99"/>
      </a:folHlink>
    </a:clrScheme>
    <a:fontScheme name="Univers Calisto">
      <a:majorFont>
        <a:latin typeface="Univers Condensed"/>
        <a:ea typeface=""/>
        <a:cs typeface=""/>
      </a:majorFont>
      <a:minorFont>
        <a:latin typeface="Calisto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ChronicleVTI" id="{508E4D90-5116-4BF0-876B-3F422DD1F65F}" vid="{AA21DC3D-92A8-43A4-8358-ED428371CD5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0</TotalTime>
  <Words>1135</Words>
  <Application>Microsoft Office PowerPoint</Application>
  <PresentationFormat>Widescreen</PresentationFormat>
  <Paragraphs>103</Paragraphs>
  <Slides>12</Slides>
  <Notes>12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Aptos</vt:lpstr>
      <vt:lpstr>Arial</vt:lpstr>
      <vt:lpstr>Calisto MT</vt:lpstr>
      <vt:lpstr>Univers Condensed</vt:lpstr>
      <vt:lpstr>ChronicleVTI</vt:lpstr>
      <vt:lpstr>How Coffee Affects the Brain</vt:lpstr>
      <vt:lpstr>Presentation Overview</vt:lpstr>
      <vt:lpstr>The Science of Caffeine</vt:lpstr>
      <vt:lpstr>Caffeine and Neurotransmitters</vt:lpstr>
      <vt:lpstr>Impact on Mood and Alertness</vt:lpstr>
      <vt:lpstr>Benefits of Coffee Consumption</vt:lpstr>
      <vt:lpstr>Cognitive Enhancement</vt:lpstr>
      <vt:lpstr>Long-term Health Benefits</vt:lpstr>
      <vt:lpstr>Potential Drawbacks and Considerations</vt:lpstr>
      <vt:lpstr>Anxiety and Insomnia</vt:lpstr>
      <vt:lpstr>Withdrawal Symptoms</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Andrew P</dc:creator>
  <cp:lastModifiedBy>Andrew P</cp:lastModifiedBy>
  <cp:revision>1</cp:revision>
  <dcterms:created xsi:type="dcterms:W3CDTF">2025-02-12T08:00:27Z</dcterms:created>
  <dcterms:modified xsi:type="dcterms:W3CDTF">2025-02-12T08:01:20Z</dcterms:modified>
</cp:coreProperties>
</file>